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45"/>
  </p:notesMasterIdLst>
  <p:handoutMasterIdLst>
    <p:handoutMasterId r:id="rId46"/>
  </p:handoutMasterIdLst>
  <p:sldIdLst>
    <p:sldId id="259" r:id="rId2"/>
    <p:sldId id="743" r:id="rId3"/>
    <p:sldId id="753" r:id="rId4"/>
    <p:sldId id="756" r:id="rId5"/>
    <p:sldId id="747" r:id="rId6"/>
    <p:sldId id="755" r:id="rId7"/>
    <p:sldId id="754" r:id="rId8"/>
    <p:sldId id="757" r:id="rId9"/>
    <p:sldId id="758" r:id="rId10"/>
    <p:sldId id="759" r:id="rId11"/>
    <p:sldId id="760" r:id="rId12"/>
    <p:sldId id="761" r:id="rId13"/>
    <p:sldId id="762" r:id="rId14"/>
    <p:sldId id="763" r:id="rId15"/>
    <p:sldId id="764" r:id="rId16"/>
    <p:sldId id="765" r:id="rId17"/>
    <p:sldId id="767" r:id="rId18"/>
    <p:sldId id="766" r:id="rId19"/>
    <p:sldId id="768" r:id="rId20"/>
    <p:sldId id="769" r:id="rId21"/>
    <p:sldId id="770" r:id="rId22"/>
    <p:sldId id="771" r:id="rId23"/>
    <p:sldId id="773" r:id="rId24"/>
    <p:sldId id="780" r:id="rId25"/>
    <p:sldId id="772" r:id="rId26"/>
    <p:sldId id="775" r:id="rId27"/>
    <p:sldId id="776" r:id="rId28"/>
    <p:sldId id="777" r:id="rId29"/>
    <p:sldId id="778" r:id="rId30"/>
    <p:sldId id="781" r:id="rId31"/>
    <p:sldId id="782" r:id="rId32"/>
    <p:sldId id="783" r:id="rId33"/>
    <p:sldId id="784" r:id="rId34"/>
    <p:sldId id="785" r:id="rId35"/>
    <p:sldId id="786" r:id="rId36"/>
    <p:sldId id="787" r:id="rId37"/>
    <p:sldId id="788" r:id="rId38"/>
    <p:sldId id="789" r:id="rId39"/>
    <p:sldId id="790" r:id="rId40"/>
    <p:sldId id="791" r:id="rId41"/>
    <p:sldId id="792" r:id="rId42"/>
    <p:sldId id="793" r:id="rId43"/>
    <p:sldId id="272" r:id="rId44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4" orient="horz" pos="4088" userDrawn="1">
          <p15:clr>
            <a:srgbClr val="A4A3A4"/>
          </p15:clr>
        </p15:guide>
        <p15:guide id="5" pos="5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597" autoAdjust="0"/>
    <p:restoredTop sz="99556" autoAdjust="0"/>
  </p:normalViewPr>
  <p:slideViewPr>
    <p:cSldViewPr snapToGrid="0" snapToObjects="1">
      <p:cViewPr>
        <p:scale>
          <a:sx n="90" d="100"/>
          <a:sy n="90" d="100"/>
        </p:scale>
        <p:origin x="-102" y="-108"/>
      </p:cViewPr>
      <p:guideLst>
        <p:guide orient="horz" pos="2160"/>
        <p:guide orient="horz" pos="232"/>
        <p:guide orient="horz" pos="4088"/>
        <p:guide pos="3840"/>
        <p:guide pos="57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napToObjects="1">
      <p:cViewPr varScale="1">
        <p:scale>
          <a:sx n="68" d="100"/>
          <a:sy n="68" d="100"/>
        </p:scale>
        <p:origin x="-285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8329E-868E-4255-8FCD-F47F11991394}" type="datetimeFigureOut">
              <a:rPr lang="zh-CN" altLang="en-US" smtClean="0"/>
              <a:t>2020/11/10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04469-D48C-4A77-9656-C6950E20CD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1083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DC69A5-5E2D-4D2E-B159-FC1C3025232E}" type="datetimeFigureOut">
              <a:rPr lang="zh-CN" altLang="en-US" smtClean="0"/>
              <a:t>2020/11/10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9F72B-F1B5-4BB5-B125-37D7697B84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9039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4997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集中患者、集中专家、集中资源、集中就职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充实医疗救治队伍力量，形成合力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坚持中西医结合</a:t>
            </a:r>
            <a:endParaRPr lang="en-US" altLang="zh-CN" dirty="0" smtClean="0"/>
          </a:p>
          <a:p>
            <a:r>
              <a:rPr lang="zh-CN" altLang="en-US" dirty="0" smtClean="0"/>
              <a:t>关爱医护人员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女性的体验式属性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集中患者、集中专家、集中资源、集中就职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充实医疗救治队伍力量，形成合力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坚持中西医结合</a:t>
            </a:r>
            <a:endParaRPr lang="en-US" altLang="zh-CN" dirty="0" smtClean="0"/>
          </a:p>
          <a:p>
            <a:r>
              <a:rPr lang="zh-CN" altLang="en-US" dirty="0" smtClean="0"/>
              <a:t>关爱医护人员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考察管理</a:t>
            </a:r>
            <a:endParaRPr lang="en-US" altLang="zh-CN" dirty="0" smtClean="0"/>
          </a:p>
          <a:p>
            <a:r>
              <a:rPr lang="zh-CN" altLang="en-US" dirty="0" smtClean="0"/>
              <a:t>进入场景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232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集中患者、集中专家、集中资源、集中就职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充实医疗救治队伍力量，形成合力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坚持中西医结合</a:t>
            </a:r>
            <a:endParaRPr lang="en-US" altLang="zh-CN" dirty="0" smtClean="0"/>
          </a:p>
          <a:p>
            <a:r>
              <a:rPr lang="zh-CN" altLang="en-US" dirty="0" smtClean="0"/>
              <a:t>关爱医护人员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集中患者、集中专家、集中资源、集中就职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充实医疗救治队伍力量，形成合力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坚持中西医结合</a:t>
            </a:r>
            <a:endParaRPr lang="en-US" altLang="zh-CN" dirty="0" smtClean="0"/>
          </a:p>
          <a:p>
            <a:r>
              <a:rPr lang="zh-CN" altLang="en-US" dirty="0" smtClean="0"/>
              <a:t>关爱医护人员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集中患者、集中专家、集中资源、集中就职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充实医疗救治队伍力量，形成合力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坚持中西医结合</a:t>
            </a:r>
            <a:endParaRPr lang="en-US" altLang="zh-CN" dirty="0" smtClean="0"/>
          </a:p>
          <a:p>
            <a:r>
              <a:rPr lang="zh-CN" altLang="en-US" dirty="0" smtClean="0"/>
              <a:t>关爱医护人员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集中患者、集中专家、集中资源、集中就职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充实医疗救治队伍力量，形成合力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坚持中西医结合</a:t>
            </a:r>
            <a:endParaRPr lang="en-US" altLang="zh-CN" dirty="0" smtClean="0"/>
          </a:p>
          <a:p>
            <a:r>
              <a:rPr lang="zh-CN" altLang="en-US" dirty="0" smtClean="0"/>
              <a:t>关爱医护人员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集中患者、集中专家、集中资源、集中就职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充实医疗救治队伍力量，形成合力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坚持中西医结合</a:t>
            </a:r>
            <a:endParaRPr lang="en-US" altLang="zh-CN" dirty="0" smtClean="0"/>
          </a:p>
          <a:p>
            <a:r>
              <a:rPr lang="zh-CN" altLang="en-US" dirty="0" smtClean="0"/>
              <a:t>关爱医护人员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9F72B-F1B5-4BB5-B125-37D7697B841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9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6556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/>
        </p:blipFill>
        <p:spPr>
          <a:xfrm>
            <a:off x="3882314" y="1181451"/>
            <a:ext cx="4495104" cy="449510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72364496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22049" r="54675" b="21936"/>
          <a:stretch/>
        </p:blipFill>
        <p:spPr>
          <a:xfrm>
            <a:off x="952455" y="-12701"/>
            <a:ext cx="10492980" cy="6858001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 rot="1700775">
            <a:off x="5009075" y="2954634"/>
            <a:ext cx="16209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200" dirty="0" smtClean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accent3">
                    <a:satMod val="20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娜仁</a:t>
            </a:r>
            <a:endParaRPr lang="zh-CN" altLang="en-US" sz="5400" b="1" cap="none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accent3">
                  <a:satMod val="200000"/>
                  <a:alpha val="50000"/>
                </a:schemeClr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08975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/>
        </p:blipFill>
        <p:spPr>
          <a:xfrm>
            <a:off x="8015258" y="-12700"/>
            <a:ext cx="4189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075595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/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01870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54115" t="20375" r="25555" b="20378"/>
          <a:stretch/>
        </p:blipFill>
        <p:spPr>
          <a:xfrm>
            <a:off x="7739212" y="0"/>
            <a:ext cx="4452788" cy="686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27413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400" dirty="0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rPr>
              <a:t>Segoe </a:t>
            </a:r>
            <a:r>
              <a:rPr lang="en-US" altLang="zh-CN" sz="1400" dirty="0" smtClean="0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rPr>
              <a:t>UI</a:t>
            </a:r>
            <a:endParaRPr lang="zh-CN" altLang="en-US" sz="1400" dirty="0" smtClean="0">
              <a:solidFill>
                <a:srgbClr val="FFFFFF"/>
              </a:solidFill>
              <a:latin typeface="Segoe UI Light" charset="0"/>
              <a:ea typeface="Segoe UI Light" charset="0"/>
              <a:cs typeface="Segoe UI Light" charset="0"/>
            </a:endParaRPr>
          </a:p>
          <a:p>
            <a:pPr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 err="1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  <a:endParaRPr kumimoji="0" lang="zh-CN" altLang="en-US" sz="1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charset="0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 rot="2153560">
            <a:off x="4985830" y="2608301"/>
            <a:ext cx="1877438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66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娜仁</a:t>
            </a:r>
            <a:endParaRPr lang="zh-CN" altLang="en-US" sz="66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79" r:id="rId3"/>
    <p:sldLayoutId id="2147483680" r:id="rId4"/>
    <p:sldLayoutId id="2147483681" r:id="rId5"/>
    <p:sldLayoutId id="2147483682" r:id="rId6"/>
    <p:sldLayoutId id="2147483662" r:id="rId7"/>
    <p:sldLayoutId id="2147483664" r:id="rId8"/>
    <p:sldLayoutId id="2147483663" r:id="rId9"/>
    <p:sldLayoutId id="2147483665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19549" y="2325567"/>
            <a:ext cx="109981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b="1" dirty="0" smtClean="0">
                <a:latin typeface="微软雅黑" pitchFamily="34" charset="-122"/>
                <a:ea typeface="微软雅黑" pitchFamily="34" charset="-122"/>
              </a:rPr>
              <a:t>热点</a:t>
            </a:r>
            <a:endParaRPr lang="en-US" altLang="zh-CN" sz="48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194516" y="4014422"/>
            <a:ext cx="3448256" cy="58420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</a:rPr>
              <a:t>娜仁花</a:t>
            </a:r>
            <a:endParaRPr lang="en-US" altLang="zh-CN" sz="2000" b="1" dirty="0">
              <a:solidFill>
                <a:schemeClr val="tx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3" t="8537" r="18453" b="16035"/>
          <a:stretch/>
        </p:blipFill>
        <p:spPr bwMode="auto">
          <a:xfrm>
            <a:off x="0" y="6029660"/>
            <a:ext cx="1354721" cy="828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812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8364" y="46632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/>
              <a:t>地摊经济</a:t>
            </a:r>
            <a:endParaRPr lang="zh-CN" altLang="en-US" sz="3600" b="1" dirty="0"/>
          </a:p>
        </p:txBody>
      </p:sp>
      <p:sp>
        <p:nvSpPr>
          <p:cNvPr id="3" name="矩形 2"/>
          <p:cNvSpPr/>
          <p:nvPr/>
        </p:nvSpPr>
        <p:spPr>
          <a:xfrm>
            <a:off x="122829" y="2300617"/>
            <a:ext cx="5630665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/>
              <a:t>夜间经济</a:t>
            </a:r>
            <a:r>
              <a:rPr lang="zh-CN" altLang="en-US" sz="2200" dirty="0"/>
              <a:t/>
            </a:r>
            <a:br>
              <a:rPr lang="zh-CN" altLang="en-US" sz="2200" dirty="0"/>
            </a:br>
            <a:r>
              <a:rPr lang="zh-CN" altLang="en-US" sz="2200" dirty="0"/>
              <a:t>夜间经济是现代城市业态之一，指从当日下午</a:t>
            </a:r>
            <a:r>
              <a:rPr lang="en-US" altLang="zh-CN" sz="2200" dirty="0"/>
              <a:t>6</a:t>
            </a:r>
            <a:r>
              <a:rPr lang="zh-CN" altLang="en-US" sz="2200" dirty="0"/>
              <a:t>点到次日早上</a:t>
            </a:r>
            <a:r>
              <a:rPr lang="en-US" altLang="zh-CN" sz="2200" dirty="0"/>
              <a:t>6</a:t>
            </a:r>
            <a:r>
              <a:rPr lang="zh-CN" altLang="en-US" sz="2200" dirty="0"/>
              <a:t>点所包含的经济文化活动。</a:t>
            </a:r>
            <a:br>
              <a:rPr lang="zh-CN" altLang="en-US" sz="2200" dirty="0"/>
            </a:br>
            <a:r>
              <a:rPr lang="zh-CN" altLang="en-US" sz="2200" dirty="0"/>
              <a:t/>
            </a:r>
            <a:br>
              <a:rPr lang="zh-CN" altLang="en-US" sz="2200" dirty="0"/>
            </a:br>
            <a:r>
              <a:rPr lang="zh-CN" altLang="en-US" sz="2200" dirty="0"/>
              <a:t>深夜食堂、蓝调和爵士乐队演出、小龙虾大排档等，都属于夜间经济的范畴。它是</a:t>
            </a:r>
            <a:r>
              <a:rPr lang="zh-CN" altLang="en-US" sz="2200" dirty="0">
                <a:solidFill>
                  <a:srgbClr val="FF0000"/>
                </a:solidFill>
              </a:rPr>
              <a:t>城市经济发展新增长点，也提供更多就业岗位。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5535" y="1323333"/>
            <a:ext cx="113159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除了地摊经济，还有哪些经济成为促消费、稳就业、繁荣市场的方式？</a:t>
            </a:r>
            <a:endParaRPr lang="zh-CN" altLang="en-US" sz="2800" b="1" dirty="0"/>
          </a:p>
        </p:txBody>
      </p:sp>
      <p:sp>
        <p:nvSpPr>
          <p:cNvPr id="5" name="圆角矩形 4"/>
          <p:cNvSpPr/>
          <p:nvPr/>
        </p:nvSpPr>
        <p:spPr>
          <a:xfrm>
            <a:off x="95536" y="2123944"/>
            <a:ext cx="5472752" cy="4387921"/>
          </a:xfrm>
          <a:prstGeom prst="roundRect">
            <a:avLst/>
          </a:prstGeom>
          <a:noFill/>
          <a:ln w="38100">
            <a:solidFill>
              <a:srgbClr val="E73A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6500884" y="2123944"/>
            <a:ext cx="5691116" cy="4387921"/>
          </a:xfrm>
          <a:prstGeom prst="roundRect">
            <a:avLst/>
          </a:prstGeom>
          <a:noFill/>
          <a:ln w="38100">
            <a:solidFill>
              <a:srgbClr val="E73A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651009" y="2300617"/>
            <a:ext cx="538631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银发经济</a:t>
            </a:r>
            <a:r>
              <a:rPr lang="zh-CN" altLang="en-US" sz="2000" dirty="0"/>
              <a:t/>
            </a:r>
            <a:br>
              <a:rPr lang="zh-CN" altLang="en-US" sz="2000" dirty="0"/>
            </a:br>
            <a:r>
              <a:rPr lang="zh-CN" altLang="en-US" sz="2000" dirty="0"/>
              <a:t>银发经济是专门为老年人消费服务的一种经济形态，其中保健品、养生食品、夕阳红旅游等消费市场潜力巨大。有投资者说：“人类在</a:t>
            </a:r>
            <a:r>
              <a:rPr lang="en-US" altLang="zh-CN" sz="2000" dirty="0"/>
              <a:t>18</a:t>
            </a:r>
            <a:r>
              <a:rPr lang="zh-CN" altLang="en-US" sz="2000" dirty="0"/>
              <a:t>世纪发现了儿童，</a:t>
            </a:r>
            <a:r>
              <a:rPr lang="en-US" altLang="zh-CN" sz="2000" dirty="0"/>
              <a:t>19</a:t>
            </a:r>
            <a:r>
              <a:rPr lang="zh-CN" altLang="en-US" sz="2000" dirty="0"/>
              <a:t>世纪发现了妇女，</a:t>
            </a:r>
            <a:r>
              <a:rPr lang="en-US" altLang="zh-CN" sz="2000" dirty="0"/>
              <a:t>20</a:t>
            </a:r>
            <a:r>
              <a:rPr lang="zh-CN" altLang="en-US" sz="2000" dirty="0"/>
              <a:t>世纪发现了老年人。”</a:t>
            </a:r>
            <a:br>
              <a:rPr lang="zh-CN" altLang="en-US" sz="2000" dirty="0"/>
            </a:br>
            <a:r>
              <a:rPr lang="zh-CN" altLang="en-US" sz="2000" dirty="0"/>
              <a:t>然而中老年</a:t>
            </a:r>
            <a:r>
              <a:rPr lang="zh-CN" altLang="en-US" sz="2000" dirty="0">
                <a:solidFill>
                  <a:srgbClr val="FF0000"/>
                </a:solidFill>
              </a:rPr>
              <a:t>主题商场总体稀缺、配套设施有待改进</a:t>
            </a:r>
            <a:r>
              <a:rPr lang="zh-CN" altLang="en-US" sz="2000" dirty="0"/>
              <a:t>等问题仍制约着银发经济的发展。</a:t>
            </a:r>
          </a:p>
        </p:txBody>
      </p:sp>
    </p:spTree>
    <p:extLst>
      <p:ext uri="{BB962C8B-B14F-4D97-AF65-F5344CB8AC3E}">
        <p14:creationId xmlns:p14="http://schemas.microsoft.com/office/powerpoint/2010/main" val="176069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8364" y="46632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/>
              <a:t>地摊经济</a:t>
            </a:r>
            <a:endParaRPr lang="zh-CN" altLang="en-US" sz="3600" b="1" dirty="0"/>
          </a:p>
        </p:txBody>
      </p:sp>
      <p:sp>
        <p:nvSpPr>
          <p:cNvPr id="3" name="矩形 2"/>
          <p:cNvSpPr/>
          <p:nvPr/>
        </p:nvSpPr>
        <p:spPr>
          <a:xfrm>
            <a:off x="232010" y="2450740"/>
            <a:ext cx="521344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粉丝经济</a:t>
            </a:r>
            <a:r>
              <a:rPr lang="zh-CN" altLang="en-US" sz="2000" dirty="0"/>
              <a:t/>
            </a:r>
            <a:br>
              <a:rPr lang="zh-CN" altLang="en-US" sz="2000" dirty="0"/>
            </a:br>
            <a:r>
              <a:rPr lang="zh-CN" altLang="en-US" sz="2000" dirty="0"/>
              <a:t>粉丝经济是一种商业运作模式，指明星、”网红”等被关注者通过强大的“吸粉”“固粉”能力，依靠“粉丝”的数量和购买力实现商业变现。</a:t>
            </a:r>
            <a:br>
              <a:rPr lang="zh-CN" altLang="en-US" sz="2000" dirty="0"/>
            </a:br>
            <a:r>
              <a:rPr lang="zh-CN" altLang="en-US" sz="2000" dirty="0"/>
              <a:t>从粉丝购买歌星专辑、 演唱会门票，到直播间</a:t>
            </a:r>
            <a:r>
              <a:rPr lang="zh-CN" altLang="en-US" sz="2000" dirty="0">
                <a:solidFill>
                  <a:srgbClr val="FF0000"/>
                </a:solidFill>
              </a:rPr>
              <a:t>刷火箭</a:t>
            </a:r>
            <a:r>
              <a:rPr lang="zh-CN" altLang="en-US" sz="2000" dirty="0"/>
              <a:t>、一卡车一卡车购买代言商品、为明星“撑腰”，都属于粉丝经济的范畴。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535" y="1323333"/>
            <a:ext cx="113159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除了地摊经济，还有哪些经济成为促消费、稳就业、繁荣市场的方式？</a:t>
            </a:r>
            <a:endParaRPr lang="zh-CN" altLang="en-US" sz="2800" b="1" dirty="0"/>
          </a:p>
        </p:txBody>
      </p:sp>
      <p:sp>
        <p:nvSpPr>
          <p:cNvPr id="5" name="圆角矩形 4"/>
          <p:cNvSpPr/>
          <p:nvPr/>
        </p:nvSpPr>
        <p:spPr>
          <a:xfrm>
            <a:off x="95536" y="2123944"/>
            <a:ext cx="5472752" cy="4387921"/>
          </a:xfrm>
          <a:prstGeom prst="roundRect">
            <a:avLst/>
          </a:prstGeom>
          <a:noFill/>
          <a:ln w="38100">
            <a:solidFill>
              <a:srgbClr val="E73A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6500884" y="2123944"/>
            <a:ext cx="5536441" cy="4387921"/>
          </a:xfrm>
          <a:prstGeom prst="roundRect">
            <a:avLst/>
          </a:prstGeom>
          <a:noFill/>
          <a:ln w="38100">
            <a:solidFill>
              <a:srgbClr val="E73A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651009" y="2300617"/>
            <a:ext cx="5386316" cy="18840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她经济</a:t>
            </a:r>
            <a:r>
              <a:rPr lang="zh-CN" altLang="en-US" sz="2000" dirty="0"/>
              <a:t/>
            </a:r>
            <a:br>
              <a:rPr lang="zh-CN" altLang="en-US" sz="2000" dirty="0"/>
            </a:br>
            <a:r>
              <a:rPr lang="zh-CN" altLang="en-US" sz="2000" dirty="0"/>
              <a:t>“她经济”是随着女性经济和社会地位提高，围绕着女性理财、消费而形成了特有的经济圈和经济现象。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6410" y="4343566"/>
            <a:ext cx="1714500" cy="20478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403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8364" y="46632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/>
              <a:t>地摊经济</a:t>
            </a:r>
            <a:endParaRPr lang="zh-CN" altLang="en-US" sz="3600" b="1" dirty="0"/>
          </a:p>
        </p:txBody>
      </p:sp>
      <p:sp>
        <p:nvSpPr>
          <p:cNvPr id="3" name="矩形 2"/>
          <p:cNvSpPr/>
          <p:nvPr/>
        </p:nvSpPr>
        <p:spPr>
          <a:xfrm>
            <a:off x="232010" y="2450740"/>
            <a:ext cx="521344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 smtClean="0"/>
              <a:t>绿色经济</a:t>
            </a:r>
            <a:endParaRPr lang="en-US" altLang="zh-CN" sz="2000" b="1" dirty="0" smtClean="0"/>
          </a:p>
          <a:p>
            <a:pPr>
              <a:lnSpc>
                <a:spcPct val="150000"/>
              </a:lnSpc>
            </a:pPr>
            <a:r>
              <a:rPr lang="zh-CN" altLang="en-US" sz="2000" dirty="0" smtClean="0"/>
              <a:t>小</a:t>
            </a:r>
            <a:r>
              <a:rPr lang="zh-CN" altLang="en-US" sz="2000" dirty="0"/>
              <a:t>排量汽车、环保家装产品正被越来越多的家庭青睐。外出就餐适度点餐，餐后打包，不随意丢弃垃圾</a:t>
            </a:r>
            <a:r>
              <a:rPr lang="en-US" altLang="zh-CN" sz="2000" dirty="0"/>
              <a:t>……</a:t>
            </a:r>
            <a:br>
              <a:rPr lang="en-US" altLang="zh-CN" sz="2000" dirty="0"/>
            </a:br>
            <a:r>
              <a:rPr lang="zh-CN" altLang="en-US" sz="2000" dirty="0"/>
              <a:t>如今，追求美好、洁净的环境，既满足生活需要，又不浪费资源和不污染环境的绿色消费模式，正在影响并改变着人们的生活。</a:t>
            </a:r>
            <a:br>
              <a:rPr lang="zh-CN" altLang="en-US" sz="2000" dirty="0"/>
            </a:b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535" y="1323333"/>
            <a:ext cx="113159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除了地摊经济，还有哪些经济成为促消费、稳就业、繁荣市场的方式？</a:t>
            </a:r>
            <a:endParaRPr lang="zh-CN" altLang="en-US" sz="2800" b="1" dirty="0"/>
          </a:p>
        </p:txBody>
      </p:sp>
      <p:sp>
        <p:nvSpPr>
          <p:cNvPr id="5" name="圆角矩形 4"/>
          <p:cNvSpPr/>
          <p:nvPr/>
        </p:nvSpPr>
        <p:spPr>
          <a:xfrm>
            <a:off x="95536" y="2123944"/>
            <a:ext cx="5472752" cy="4387921"/>
          </a:xfrm>
          <a:prstGeom prst="roundRect">
            <a:avLst/>
          </a:prstGeom>
          <a:noFill/>
          <a:ln w="38100">
            <a:solidFill>
              <a:srgbClr val="E73A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6500884" y="2123944"/>
            <a:ext cx="5536441" cy="4387921"/>
          </a:xfrm>
          <a:prstGeom prst="roundRect">
            <a:avLst/>
          </a:prstGeom>
          <a:noFill/>
          <a:ln w="38100">
            <a:solidFill>
              <a:srgbClr val="E73A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651009" y="2458533"/>
            <a:ext cx="538631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共享经济</a:t>
            </a:r>
            <a:endParaRPr lang="en-US" altLang="zh-CN" sz="2000" b="1" dirty="0" smtClean="0"/>
          </a:p>
          <a:p>
            <a:pPr>
              <a:lnSpc>
                <a:spcPct val="150000"/>
              </a:lnSpc>
            </a:pPr>
            <a:r>
              <a:rPr lang="zh-CN" altLang="en-US" sz="2000" dirty="0" smtClean="0"/>
              <a:t>共享</a:t>
            </a:r>
            <a:r>
              <a:rPr lang="zh-CN" altLang="en-US" sz="2000" dirty="0"/>
              <a:t>经济，一般是指以获得一定报酬为主要目的，基于陌生人且存在物品使用权暂时转移的一种新的经济模式。</a:t>
            </a:r>
            <a:br>
              <a:rPr lang="zh-CN" altLang="en-US" sz="2000" dirty="0"/>
            </a:br>
            <a:r>
              <a:rPr lang="zh-CN" altLang="en-US" sz="2000" dirty="0"/>
              <a:t>共享单车、共享充电宝、共享民宿</a:t>
            </a:r>
            <a:r>
              <a:rPr lang="en-US" altLang="zh-CN" sz="2000" dirty="0"/>
              <a:t>……</a:t>
            </a:r>
            <a:r>
              <a:rPr lang="zh-CN" altLang="en-US" sz="2000" dirty="0"/>
              <a:t>共享经济遍地开花，也滋生出类似共享马扎这样的伪创新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FF0000"/>
                </a:solidFill>
              </a:rPr>
              <a:t>是资源的共享，也是文明的共担。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8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8364" y="466326"/>
            <a:ext cx="5865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/>
              <a:t>2020</a:t>
            </a:r>
            <a:r>
              <a:rPr lang="zh-CN" altLang="en-US" sz="3600" b="1" dirty="0" smtClean="0"/>
              <a:t>政府工作报告核心要点</a:t>
            </a:r>
            <a:endParaRPr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19357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8364" y="466326"/>
            <a:ext cx="5865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/>
              <a:t>2020</a:t>
            </a:r>
            <a:r>
              <a:rPr lang="zh-CN" altLang="en-US" sz="3600" b="1" dirty="0" smtClean="0"/>
              <a:t>政府工作报告核心要点</a:t>
            </a:r>
            <a:endParaRPr lang="zh-CN" altLang="en-US" sz="36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48" y="1"/>
            <a:ext cx="1101374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559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217" y="0"/>
            <a:ext cx="1054971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026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83" y="1651378"/>
            <a:ext cx="11876287" cy="3759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1607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90700"/>
            <a:ext cx="121920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530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552" y="61517"/>
            <a:ext cx="7993961" cy="6679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099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381" y="862638"/>
            <a:ext cx="8502554" cy="5483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967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38" y="204716"/>
            <a:ext cx="7007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牢记宗旨，勇挑重担，抗击疫情，共克时艰</a:t>
            </a:r>
            <a:endParaRPr lang="zh-CN" altLang="en-US" sz="2800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6" y="812140"/>
            <a:ext cx="6713467" cy="5820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6386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45910" y="559558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一些关于实干的名言：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45910" y="1646773"/>
            <a:ext cx="4493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明知山有虎，偏向虎山行。</a:t>
            </a:r>
            <a:endParaRPr lang="zh-CN" alt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97316" y="2324667"/>
            <a:ext cx="84433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成就</a:t>
            </a:r>
            <a:r>
              <a:rPr lang="zh-CN" altLang="en-US" sz="2800" dirty="0" smtClean="0"/>
              <a:t>事业要有“明知山有虎，偏向虎山行”的冲劲。</a:t>
            </a:r>
            <a:endParaRPr lang="zh-CN" alt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545910" y="3368666"/>
            <a:ext cx="5929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黄沙百战穿</a:t>
            </a:r>
            <a:r>
              <a:rPr lang="zh-CN" altLang="en-US" sz="2800" dirty="0" smtClean="0"/>
              <a:t>金甲，</a:t>
            </a:r>
            <a:r>
              <a:rPr lang="zh-CN" altLang="en-US" sz="2800" b="1" dirty="0" smtClean="0"/>
              <a:t>不破楼兰终不还。</a:t>
            </a:r>
            <a:endParaRPr lang="zh-CN" altLang="en-US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997316" y="4196685"/>
            <a:ext cx="7007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成就</a:t>
            </a:r>
            <a:r>
              <a:rPr lang="zh-CN" altLang="en-US" sz="2800" dirty="0" smtClean="0"/>
              <a:t>事业要有“不破楼兰终不还”的韧劲。</a:t>
            </a:r>
            <a:endParaRPr lang="zh-CN" alt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698310" y="5213389"/>
            <a:ext cx="5929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纸上得来终觉浅，</a:t>
            </a:r>
            <a:r>
              <a:rPr lang="zh-CN" altLang="en-US" sz="2800" b="1" dirty="0" smtClean="0"/>
              <a:t>绝知此事要躬行。</a:t>
            </a:r>
            <a:endParaRPr lang="zh-CN" altLang="en-US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97316" y="6164237"/>
            <a:ext cx="7007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成就</a:t>
            </a:r>
            <a:r>
              <a:rPr lang="zh-CN" altLang="en-US" sz="2800" dirty="0" smtClean="0"/>
              <a:t>事业要有“不破楼兰终不还</a:t>
            </a:r>
            <a:r>
              <a:rPr lang="zh-CN" altLang="en-US" sz="2800" smtClean="0"/>
              <a:t>”的实劲</a:t>
            </a:r>
            <a:r>
              <a:rPr lang="zh-CN" altLang="en-US" sz="2800" dirty="0" smtClean="0"/>
              <a:t>。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7836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  <p:bldP spid="8" grpId="0"/>
      <p:bldP spid="9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73834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感动中国十大人物：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673483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73834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感动中国十大人物：</a:t>
            </a:r>
            <a:endParaRPr lang="zh-CN" altLang="en-US" sz="2800" b="1" dirty="0"/>
          </a:p>
        </p:txBody>
      </p:sp>
      <p:grpSp>
        <p:nvGrpSpPr>
          <p:cNvPr id="4" name="组合 3"/>
          <p:cNvGrpSpPr/>
          <p:nvPr/>
        </p:nvGrpSpPr>
        <p:grpSpPr>
          <a:xfrm>
            <a:off x="269617" y="797054"/>
            <a:ext cx="4004669" cy="5965249"/>
            <a:chOff x="269617" y="734398"/>
            <a:chExt cx="4004669" cy="6027905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617" y="734398"/>
              <a:ext cx="4004669" cy="60279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69411" y="1944206"/>
              <a:ext cx="904875" cy="352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5" name="组合 4"/>
          <p:cNvGrpSpPr/>
          <p:nvPr/>
        </p:nvGrpSpPr>
        <p:grpSpPr>
          <a:xfrm>
            <a:off x="6125748" y="797055"/>
            <a:ext cx="4028187" cy="5965248"/>
            <a:chOff x="4808341" y="734397"/>
            <a:chExt cx="4028187" cy="6027905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08341" y="734397"/>
              <a:ext cx="4028187" cy="60279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40309" y="1796568"/>
              <a:ext cx="667755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5171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52142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感动中国十大人物：</a:t>
            </a:r>
            <a:endParaRPr lang="zh-CN" altLang="en-US" sz="2800" b="1" dirty="0"/>
          </a:p>
        </p:txBody>
      </p:sp>
      <p:grpSp>
        <p:nvGrpSpPr>
          <p:cNvPr id="4" name="组合 3"/>
          <p:cNvGrpSpPr/>
          <p:nvPr/>
        </p:nvGrpSpPr>
        <p:grpSpPr>
          <a:xfrm>
            <a:off x="7423276" y="660424"/>
            <a:ext cx="4034496" cy="6048722"/>
            <a:chOff x="5307397" y="575363"/>
            <a:chExt cx="4034496" cy="6048722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07397" y="575363"/>
              <a:ext cx="4034496" cy="6048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3218" y="1787044"/>
              <a:ext cx="82867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" name="矩形 10"/>
          <p:cNvSpPr/>
          <p:nvPr/>
        </p:nvSpPr>
        <p:spPr>
          <a:xfrm>
            <a:off x="830212" y="1170450"/>
            <a:ext cx="5372986" cy="5028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我从革命老区走来，我要回去，把希望带给更多的父老乡亲。”爱美爱笑的黄文秀，研究生毕业后，放弃大城市的工作机会，毅然回到家乡，在脱贫攻坚第一线倾情投入。带领村干部和群众挖掘百坭村的资源优势，学经验、找路子，发展了杉木、八角、砂糖桔、枇杷等特色种植产业，拓宽了群众增收渠道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看似寻常最奇崛，成如容易却艰辛。黄文秀坚守初心、埋头苦干，把人民的幸福举过自己头顶，用柔弱的肩膀挑起扶贫重担，在平凡的岗位上创造了不平凡的业绩，用美好青春诠释了共产党人的初心使命，谱写了新时代的青春之歌。</a:t>
            </a:r>
          </a:p>
        </p:txBody>
      </p:sp>
    </p:spTree>
    <p:extLst>
      <p:ext uri="{BB962C8B-B14F-4D97-AF65-F5344CB8AC3E}">
        <p14:creationId xmlns:p14="http://schemas.microsoft.com/office/powerpoint/2010/main" val="171865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52142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感动中国十大人物：</a:t>
            </a:r>
            <a:endParaRPr lang="zh-CN" altLang="en-US" sz="2800" b="1" dirty="0"/>
          </a:p>
        </p:txBody>
      </p:sp>
      <p:grpSp>
        <p:nvGrpSpPr>
          <p:cNvPr id="3" name="组合 2"/>
          <p:cNvGrpSpPr/>
          <p:nvPr/>
        </p:nvGrpSpPr>
        <p:grpSpPr>
          <a:xfrm>
            <a:off x="342125" y="575362"/>
            <a:ext cx="3974694" cy="6147412"/>
            <a:chOff x="342125" y="575362"/>
            <a:chExt cx="3974694" cy="6147412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2125" y="575362"/>
              <a:ext cx="3974694" cy="6147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705" y="1925157"/>
              <a:ext cx="733425" cy="285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矩形 4"/>
          <p:cNvSpPr/>
          <p:nvPr/>
        </p:nvSpPr>
        <p:spPr>
          <a:xfrm>
            <a:off x="5986129" y="1550128"/>
            <a:ext cx="4432772" cy="4197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人生像一条曲线，在</a:t>
            </a:r>
            <a:r>
              <a:rPr lang="en-US" altLang="zh-CN" dirty="0"/>
              <a:t>30</a:t>
            </a:r>
            <a:r>
              <a:rPr lang="zh-CN" altLang="en-US" dirty="0"/>
              <a:t>岁之前，张富清功勋累累，成为“战斗英雄”；在</a:t>
            </a:r>
            <a:r>
              <a:rPr lang="en-US" altLang="zh-CN" dirty="0"/>
              <a:t>30</a:t>
            </a:r>
            <a:r>
              <a:rPr lang="zh-CN" altLang="en-US" dirty="0"/>
              <a:t>岁之后，他深藏功名、坚守初心。老英雄张富清</a:t>
            </a:r>
            <a:r>
              <a:rPr lang="en-US" altLang="zh-CN" dirty="0"/>
              <a:t>60</a:t>
            </a:r>
            <a:r>
              <a:rPr lang="zh-CN" altLang="en-US" dirty="0"/>
              <a:t>多年深藏功名，一辈子坚守初心、不改本色，事迹感人。在部队，他保家卫国；到地方，他为民造福。他用自己的朴实纯粹、淡泊名利书写了精彩人生，是广大部队官兵和退役军人学习的榜样。要积极弘扬奉献精神，凝聚起万众一心奋斗新时代的强大力量。</a:t>
            </a:r>
          </a:p>
        </p:txBody>
      </p:sp>
    </p:spTree>
    <p:extLst>
      <p:ext uri="{BB962C8B-B14F-4D97-AF65-F5344CB8AC3E}">
        <p14:creationId xmlns:p14="http://schemas.microsoft.com/office/powerpoint/2010/main" val="2712074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52142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感动中国十大人物：</a:t>
            </a:r>
            <a:endParaRPr lang="zh-CN" altLang="en-US" sz="2800" b="1" dirty="0"/>
          </a:p>
        </p:txBody>
      </p:sp>
      <p:grpSp>
        <p:nvGrpSpPr>
          <p:cNvPr id="6" name="组合 5"/>
          <p:cNvGrpSpPr/>
          <p:nvPr/>
        </p:nvGrpSpPr>
        <p:grpSpPr>
          <a:xfrm>
            <a:off x="4904046" y="47625"/>
            <a:ext cx="4552950" cy="6810375"/>
            <a:chOff x="3819525" y="23813"/>
            <a:chExt cx="4552950" cy="6810375"/>
          </a:xfrm>
        </p:grpSpPr>
        <p:pic>
          <p:nvPicPr>
            <p:cNvPr id="2053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9525" y="23813"/>
              <a:ext cx="4552950" cy="681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4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6983" y="1521120"/>
              <a:ext cx="790575" cy="285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矩形 7"/>
          <p:cNvSpPr/>
          <p:nvPr/>
        </p:nvSpPr>
        <p:spPr>
          <a:xfrm>
            <a:off x="783265" y="1830682"/>
            <a:ext cx="3235842" cy="37307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中国女排时隔十二年之后重返奥运之巅，登上奥运会最高领奖台，取得这样的成绩离不开中国女排集体的智慧，离不开女排姑娘们团结拼搏，离不开女排三十多年来的精神传承，更是一种不忘初心、长期坚持永不言弃的结果。</a:t>
            </a:r>
          </a:p>
        </p:txBody>
      </p:sp>
    </p:spTree>
    <p:extLst>
      <p:ext uri="{BB962C8B-B14F-4D97-AF65-F5344CB8AC3E}">
        <p14:creationId xmlns:p14="http://schemas.microsoft.com/office/powerpoint/2010/main" val="292437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论说文例证素材：</a:t>
            </a:r>
            <a:endParaRPr lang="zh-CN" alt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59218" y="1435395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韩</a:t>
            </a:r>
            <a:r>
              <a:rPr lang="zh-CN" altLang="en-US" sz="2800" b="1" dirty="0" smtClean="0"/>
              <a:t>红：</a:t>
            </a:r>
            <a:endParaRPr lang="zh-CN" altLang="en-US" sz="2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895748" y="1424762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爱心点亮光明</a:t>
            </a:r>
            <a:endParaRPr lang="zh-CN" altLang="en-US" sz="2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42103" y="2438399"/>
            <a:ext cx="9611832" cy="2796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对于财富与责任，她有自己的理解：财富仅仅是不断增长的数字，责任才是生命中最重要的担当。地震洪水，贫穷国难，韩红爱心慈善基金会，都冲锋在前。抗“疫”阻击战，</a:t>
            </a:r>
            <a:r>
              <a:rPr lang="en-US" altLang="zh-CN" sz="2400" dirty="0"/>
              <a:t>60</a:t>
            </a:r>
            <a:r>
              <a:rPr lang="zh-CN" altLang="en-US" sz="2400" dirty="0"/>
              <a:t>台救护车捐赠雷神山。“雷霆救急”，驰援武汉。崇尚责任，千金散尽；祈祷华夏，吉祥平安。歌者韩红，“天路”引领雪域天堂；慈善韩红，爱心点亮美好人间。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6752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论说文例证素材：</a:t>
            </a:r>
            <a:endParaRPr lang="zh-CN" altLang="en-US" sz="2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33517" y="157716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钟南</a:t>
            </a:r>
            <a:r>
              <a:rPr lang="zh-CN" altLang="en-US" sz="2800" b="1" dirty="0" smtClean="0"/>
              <a:t>山：</a:t>
            </a:r>
            <a:endParaRPr lang="zh-CN" altLang="en-US" sz="28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028773" y="1577161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最美逆行者</a:t>
            </a:r>
            <a:endParaRPr lang="zh-CN" altLang="en-US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42103" y="2438399"/>
            <a:ext cx="96118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首宣冠状病毒“人传人”，建议大家别去武汉。耄耋之年，冒死犯险，</a:t>
            </a:r>
            <a:r>
              <a:rPr lang="en-US" altLang="zh-CN" sz="2400" dirty="0"/>
              <a:t>"</a:t>
            </a:r>
            <a:r>
              <a:rPr lang="zh-CN" altLang="en-US" sz="2400" dirty="0"/>
              <a:t>抗非英雄</a:t>
            </a:r>
            <a:r>
              <a:rPr lang="en-US" altLang="zh-CN" sz="2400" dirty="0"/>
              <a:t>"</a:t>
            </a:r>
            <a:r>
              <a:rPr lang="zh-CN" altLang="en-US" sz="2400" dirty="0"/>
              <a:t>，披甲逆行抗疫一线。科学求是，悬壶济危世，仗义多诤言，美在纯真仁爱！粤鄂连线，领誓“白衣战士”火线入党，美在责任担当！“火神山、雷神山、钟南山，三‘山’齐聚克难关！”院士，战士，国士，众士协力保国家平安</a:t>
            </a:r>
            <a:r>
              <a:rPr lang="zh-CN" altLang="en-US" sz="2400" dirty="0" smtClean="0"/>
              <a:t>！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3917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论说文例证素材：</a:t>
            </a:r>
            <a:endParaRPr lang="zh-CN" altLang="en-US" sz="2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42158" y="1440255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李兰娟：蕙质兰心，巾帼</a:t>
            </a:r>
            <a:r>
              <a:rPr lang="zh-CN" altLang="en-US" sz="2800" b="1" dirty="0" smtClean="0"/>
              <a:t>战士</a:t>
            </a:r>
            <a:endParaRPr lang="zh-CN" altLang="en-US" sz="2800" b="1" dirty="0"/>
          </a:p>
        </p:txBody>
      </p:sp>
      <p:sp>
        <p:nvSpPr>
          <p:cNvPr id="3" name="矩形 2"/>
          <p:cNvSpPr/>
          <p:nvPr/>
        </p:nvSpPr>
        <p:spPr>
          <a:xfrm>
            <a:off x="528083" y="2413338"/>
            <a:ext cx="8001767" cy="335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蕙质兰心</a:t>
            </a:r>
            <a:r>
              <a:rPr lang="zh-CN" altLang="en-US" sz="2400" dirty="0"/>
              <a:t>，巾帼战士。她雷厉风行，“杀伐果断”，“武汉封城”，打响阻“疫”战。她出身贫寒，当过赤脚医生，也做过官员。开拓人工肝技术，奠基感染微生态学。始终念念不忘，心济苍生、科学报国的志愿。抗击非典，冲锋在前。战冠状病毒“疫”情，提出“四抗二平衡”方案。大医仁心，执着果敢；民族脊梁，国士李兰娟</a:t>
            </a:r>
            <a:r>
              <a:rPr lang="zh-CN" altLang="en-US" sz="2400" b="1" dirty="0"/>
              <a:t>。</a:t>
            </a:r>
            <a:endParaRPr lang="zh-CN" alt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27227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论说文例证素材：</a:t>
            </a:r>
            <a:endParaRPr lang="zh-CN" altLang="en-US" sz="2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42158" y="1440255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李文亮：一名吹哨斗士</a:t>
            </a:r>
          </a:p>
        </p:txBody>
      </p:sp>
      <p:sp>
        <p:nvSpPr>
          <p:cNvPr id="3" name="矩形 2"/>
          <p:cNvSpPr/>
          <p:nvPr/>
        </p:nvSpPr>
        <p:spPr>
          <a:xfrm>
            <a:off x="528083" y="2413338"/>
            <a:ext cx="8001767" cy="335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滚滚</a:t>
            </a:r>
            <a:r>
              <a:rPr lang="zh-CN" altLang="en-US" sz="2400" dirty="0"/>
              <a:t>长江东逝水，浪花淘尽英雄泪。一声“确认了</a:t>
            </a:r>
            <a:r>
              <a:rPr lang="en-US" altLang="zh-CN" sz="2400" dirty="0"/>
              <a:t>7</a:t>
            </a:r>
            <a:r>
              <a:rPr lang="zh-CN" altLang="en-US" sz="2400" dirty="0"/>
              <a:t>例</a:t>
            </a:r>
            <a:r>
              <a:rPr lang="en-US" altLang="zh-CN" sz="2400" dirty="0"/>
              <a:t>SARS”</a:t>
            </a:r>
            <a:r>
              <a:rPr lang="zh-CN" altLang="en-US" sz="2400" dirty="0"/>
              <a:t>哨响，警醒新冠病毒“人传人”！实事求是，一纸训诫；济苍生，被感染，不忘初心上火线。一士谔谔，胜过千夫诺诺。英雄谩有惊人句，但愿牺牲不辜负。</a:t>
            </a:r>
            <a:r>
              <a:rPr lang="zh-CN" altLang="en-US" sz="2400" b="1" dirty="0"/>
              <a:t>唯有担当多奉献，才是对吹哨人最好的纪念。</a:t>
            </a:r>
            <a:r>
              <a:rPr lang="zh-CN" altLang="en-US" sz="2400" dirty="0"/>
              <a:t>李文亮，一颗永恒的启明星，文明光亮时代的前程。</a:t>
            </a:r>
            <a:endParaRPr lang="zh-CN" alt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57373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38" y="204716"/>
            <a:ext cx="7007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牢记宗旨，勇挑重担，抗击疫情，共克时艰</a:t>
            </a:r>
            <a:endParaRPr lang="zh-CN" altLang="en-US" sz="2800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9" y="1091820"/>
            <a:ext cx="6390888" cy="5540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78" t="14382" r="3992" b="47696"/>
          <a:stretch/>
        </p:blipFill>
        <p:spPr>
          <a:xfrm>
            <a:off x="6585782" y="2764855"/>
            <a:ext cx="5606218" cy="409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论说文例证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使用</a:t>
            </a:r>
            <a:r>
              <a:rPr lang="zh-CN" altLang="en-US" sz="2800" b="1" dirty="0" smtClean="0"/>
              <a:t>：</a:t>
            </a:r>
            <a:endParaRPr lang="zh-CN" altLang="en-US" sz="2800" b="1" dirty="0"/>
          </a:p>
        </p:txBody>
      </p:sp>
      <p:sp>
        <p:nvSpPr>
          <p:cNvPr id="3" name="矩形 2"/>
          <p:cNvSpPr/>
          <p:nvPr/>
        </p:nvSpPr>
        <p:spPr>
          <a:xfrm>
            <a:off x="528082" y="1663512"/>
            <a:ext cx="8001767" cy="39043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在高铁站，有人驾驶小货车送来</a:t>
            </a:r>
            <a:r>
              <a:rPr lang="en-US" altLang="zh-CN" sz="2400" b="1" dirty="0"/>
              <a:t>500</a:t>
            </a:r>
            <a:r>
              <a:rPr lang="zh-CN" altLang="en-US" sz="2400" b="1" dirty="0"/>
              <a:t>斤消毒液原液，没留下任何信息便匆匆离去；在社区，有人购买</a:t>
            </a:r>
            <a:r>
              <a:rPr lang="en-US" altLang="zh-CN" sz="2400" b="1" dirty="0"/>
              <a:t>1250</a:t>
            </a:r>
            <a:r>
              <a:rPr lang="zh-CN" altLang="en-US" sz="2400" b="1" dirty="0"/>
              <a:t>个口罩免费分发给邻居，却谢绝采访和拍照。</a:t>
            </a:r>
            <a:r>
              <a:rPr lang="en-US" altLang="zh-CN" sz="2400" b="1" dirty="0"/>
              <a:t>【</a:t>
            </a:r>
            <a:r>
              <a:rPr lang="zh-CN" altLang="en-US" sz="2400" b="1" dirty="0"/>
              <a:t>罗列事例，引出话题</a:t>
            </a:r>
            <a:r>
              <a:rPr lang="en-US" altLang="zh-CN" sz="2400" b="1" dirty="0"/>
              <a:t>】</a:t>
            </a:r>
            <a:r>
              <a:rPr lang="zh-CN" altLang="en-US" sz="2400" dirty="0"/>
              <a:t>新冠肺炎疫情发生以后，我们身边不乏心系武汉的“匿名捐款”者、给医护人员寄去“匿名礼物”的普通市民、为民警留下“匿名红包”的热心人</a:t>
            </a:r>
            <a:r>
              <a:rPr lang="en-US" altLang="zh-CN" sz="2400" dirty="0"/>
              <a:t>……</a:t>
            </a:r>
            <a:r>
              <a:rPr lang="zh-CN" altLang="en-US" sz="2400" b="1" dirty="0"/>
              <a:t>一个个默默献出爱心的平凡身影，传递着无声的关爱，给人以满满的感动。</a:t>
            </a:r>
            <a:endParaRPr lang="zh-CN" alt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1529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论说文例证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使用</a:t>
            </a:r>
            <a:r>
              <a:rPr lang="zh-CN" altLang="en-US" sz="2800" b="1" dirty="0" smtClean="0"/>
              <a:t>：</a:t>
            </a:r>
            <a:endParaRPr lang="zh-CN" altLang="en-US" sz="2800" b="1" dirty="0"/>
          </a:p>
        </p:txBody>
      </p:sp>
      <p:sp>
        <p:nvSpPr>
          <p:cNvPr id="3" name="矩形 2"/>
          <p:cNvSpPr/>
          <p:nvPr/>
        </p:nvSpPr>
        <p:spPr>
          <a:xfrm>
            <a:off x="528082" y="1493391"/>
            <a:ext cx="800176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为抗击疫情尽一份心、出一份力，种种不留痕的善行义举，透露着一丝淡然和从容，体现出无私大爱。其实，平日里类似的事迹并不鲜见：</a:t>
            </a:r>
            <a:r>
              <a:rPr lang="zh-CN" altLang="en-US" sz="2400" b="1" dirty="0"/>
              <a:t>有的人拾金不昧而不留姓名、不求回报，有的人长期隐藏身份资助贫困山区的学生，有的人勇救落水群众随即消失在人海</a:t>
            </a:r>
            <a:r>
              <a:rPr lang="en-US" altLang="zh-CN" sz="2400" b="1" dirty="0"/>
              <a:t>……【</a:t>
            </a:r>
            <a:r>
              <a:rPr lang="zh-CN" altLang="en-US" sz="2400" b="1" dirty="0"/>
              <a:t>用排比罗列事例</a:t>
            </a:r>
            <a:r>
              <a:rPr lang="en-US" altLang="zh-CN" sz="2400" b="1" dirty="0"/>
              <a:t>】</a:t>
            </a:r>
            <a:r>
              <a:rPr lang="zh-CN" altLang="en-US" sz="2400" dirty="0"/>
              <a:t>这些“</a:t>
            </a:r>
            <a:r>
              <a:rPr lang="zh-CN" altLang="en-US" sz="2400" b="1" dirty="0"/>
              <a:t>事了拂衣去，深藏身与名</a:t>
            </a:r>
            <a:r>
              <a:rPr lang="zh-CN" altLang="en-US" sz="2400" dirty="0"/>
              <a:t>”</a:t>
            </a:r>
            <a:r>
              <a:rPr lang="en-US" altLang="zh-CN" sz="2400" dirty="0"/>
              <a:t>【</a:t>
            </a:r>
            <a:r>
              <a:rPr lang="zh-CN" altLang="en-US" sz="2400" dirty="0"/>
              <a:t>引言</a:t>
            </a:r>
            <a:r>
              <a:rPr lang="en-US" altLang="zh-CN" sz="2400" dirty="0"/>
              <a:t>】</a:t>
            </a:r>
            <a:r>
              <a:rPr lang="zh-CN" altLang="en-US" sz="2400" dirty="0"/>
              <a:t>的平凡人物，堪称身边的凡人英雄。他们不愿让人知道自己是谁，但是人们总能真切感受到他们的存在。</a:t>
            </a:r>
            <a:r>
              <a:rPr lang="zh-CN" altLang="en-US" sz="2400" b="1" dirty="0" smtClean="0"/>
              <a:t>。</a:t>
            </a:r>
            <a:endParaRPr lang="zh-CN" alt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624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论说文例证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使用</a:t>
            </a:r>
            <a:r>
              <a:rPr lang="zh-CN" altLang="en-US" sz="2800" b="1" dirty="0" smtClean="0"/>
              <a:t>：</a:t>
            </a:r>
            <a:endParaRPr lang="zh-CN" altLang="en-US" sz="2800" b="1" dirty="0"/>
          </a:p>
        </p:txBody>
      </p:sp>
      <p:sp>
        <p:nvSpPr>
          <p:cNvPr id="3" name="矩形 2"/>
          <p:cNvSpPr/>
          <p:nvPr/>
        </p:nvSpPr>
        <p:spPr>
          <a:xfrm>
            <a:off x="528082" y="1493391"/>
            <a:ext cx="8001767" cy="335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在共和国的史册上，“两弹元勋”邓稼先埋名于戈壁，“中国核潜艇之父”黄旭华隐居于荒岛，“中国天眼之父”南仁东藏身于深山</a:t>
            </a:r>
            <a:r>
              <a:rPr lang="en-US" altLang="zh-CN" sz="2400" b="1" dirty="0"/>
              <a:t>……【</a:t>
            </a:r>
            <a:r>
              <a:rPr lang="zh-CN" altLang="en-US" sz="2400" b="1" dirty="0"/>
              <a:t>排比事例，可直接背诵引用</a:t>
            </a:r>
            <a:r>
              <a:rPr lang="en-US" altLang="zh-CN" sz="2400" b="1" dirty="0"/>
              <a:t>】</a:t>
            </a:r>
            <a:r>
              <a:rPr lang="zh-CN" altLang="en-US" sz="2400" dirty="0"/>
              <a:t>他们当时所处的是偏僻荒凉的地方，所沉醉的是无人所见的事业。但这些为大众所不知、看似不着痕迹的付出，却描绘出最浓墨重彩、恢弘壮丽的画卷。</a:t>
            </a:r>
            <a:endParaRPr lang="zh-CN" alt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03869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论说文例证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使用</a:t>
            </a:r>
            <a:r>
              <a:rPr lang="zh-CN" altLang="en-US" sz="2800" b="1" dirty="0" smtClean="0"/>
              <a:t>：</a:t>
            </a:r>
            <a:endParaRPr lang="zh-CN" altLang="en-US" sz="2800" b="1" dirty="0"/>
          </a:p>
        </p:txBody>
      </p:sp>
      <p:sp>
        <p:nvSpPr>
          <p:cNvPr id="3" name="矩形 2"/>
          <p:cNvSpPr/>
          <p:nvPr/>
        </p:nvSpPr>
        <p:spPr>
          <a:xfrm>
            <a:off x="528082" y="1493391"/>
            <a:ext cx="8001767" cy="335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在共和国的史册上，“两弹元勋”邓稼先埋名于戈壁，“中国核潜艇之父”黄旭华隐居于荒岛，“中国天眼之父”南仁东藏身于深山</a:t>
            </a:r>
            <a:r>
              <a:rPr lang="en-US" altLang="zh-CN" sz="2400" b="1" dirty="0"/>
              <a:t>……【</a:t>
            </a:r>
            <a:r>
              <a:rPr lang="zh-CN" altLang="en-US" sz="2400" b="1" dirty="0"/>
              <a:t>排比事例，可直接背诵引用</a:t>
            </a:r>
            <a:r>
              <a:rPr lang="en-US" altLang="zh-CN" sz="2400" b="1" dirty="0"/>
              <a:t>】</a:t>
            </a:r>
            <a:r>
              <a:rPr lang="zh-CN" altLang="en-US" sz="2400" dirty="0"/>
              <a:t>他们当时所处的是偏僻荒凉的地方，所沉醉的是无人所见的事业。但这些为大众所不知、看似不着痕迹的付出，却描绘出最浓墨重彩、恢弘壮丽的画卷。</a:t>
            </a:r>
            <a:endParaRPr lang="zh-CN" alt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1613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论说文例证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使用</a:t>
            </a:r>
            <a:r>
              <a:rPr lang="zh-CN" altLang="en-US" sz="2800" b="1" dirty="0" smtClean="0"/>
              <a:t>：</a:t>
            </a:r>
            <a:endParaRPr lang="zh-CN" altLang="en-US" sz="2800" b="1" dirty="0"/>
          </a:p>
        </p:txBody>
      </p:sp>
      <p:sp>
        <p:nvSpPr>
          <p:cNvPr id="6" name="矩形 5"/>
          <p:cNvSpPr/>
          <p:nvPr/>
        </p:nvSpPr>
        <p:spPr>
          <a:xfrm>
            <a:off x="1080977" y="1488582"/>
            <a:ext cx="808428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有句歌词写得好，“什么也不说，祖国知道我”。</a:t>
            </a:r>
            <a:r>
              <a:rPr lang="en-US" altLang="zh-CN" sz="2400" b="1" dirty="0"/>
              <a:t>【</a:t>
            </a:r>
            <a:r>
              <a:rPr lang="zh-CN" altLang="en-US" sz="2400" b="1" dirty="0"/>
              <a:t>接地气</a:t>
            </a:r>
            <a:r>
              <a:rPr lang="en-US" altLang="zh-CN" sz="2400" b="1" dirty="0"/>
              <a:t>】</a:t>
            </a:r>
            <a:r>
              <a:rPr lang="zh-CN" altLang="en-US" sz="2400" dirty="0"/>
              <a:t>只要敢</a:t>
            </a:r>
            <a:r>
              <a:rPr lang="zh-CN" altLang="en-US" sz="2400" b="1" dirty="0"/>
              <a:t>立下“坐冷板凳”的志向、甘于做“地平线下”的工作</a:t>
            </a:r>
            <a:r>
              <a:rPr lang="zh-CN" altLang="en-US" sz="2400" dirty="0"/>
              <a:t>，</a:t>
            </a:r>
            <a:r>
              <a:rPr lang="en-US" altLang="zh-CN" sz="2400" b="1" dirty="0"/>
              <a:t>【</a:t>
            </a:r>
            <a:r>
              <a:rPr lang="zh-CN" altLang="en-US" sz="2400" b="1" dirty="0"/>
              <a:t>接地气</a:t>
            </a:r>
            <a:r>
              <a:rPr lang="en-US" altLang="zh-CN" sz="2400" b="1" dirty="0"/>
              <a:t>】</a:t>
            </a:r>
            <a:r>
              <a:rPr lang="zh-CN" altLang="en-US" sz="2400" b="1" dirty="0"/>
              <a:t>燃旺胸中的一团火、深挖事业的一眼泉</a:t>
            </a:r>
            <a:r>
              <a:rPr lang="zh-CN" altLang="en-US" sz="2400" dirty="0"/>
              <a:t>，</a:t>
            </a:r>
            <a:r>
              <a:rPr lang="en-US" altLang="zh-CN" sz="2400" b="1" dirty="0"/>
              <a:t>【</a:t>
            </a:r>
            <a:r>
              <a:rPr lang="zh-CN" altLang="en-US" sz="2400" b="1" dirty="0"/>
              <a:t>对仗</a:t>
            </a:r>
            <a:r>
              <a:rPr lang="en-US" altLang="zh-CN" sz="2400" b="1" dirty="0"/>
              <a:t>】</a:t>
            </a:r>
            <a:r>
              <a:rPr lang="zh-CN" altLang="en-US" sz="2400" dirty="0"/>
              <a:t>那么</a:t>
            </a:r>
            <a:r>
              <a:rPr lang="en-US" altLang="zh-CN" sz="2400" dirty="0"/>
              <a:t>——</a:t>
            </a:r>
            <a:r>
              <a:rPr lang="zh-CN" altLang="en-US" sz="2400" b="1" dirty="0"/>
              <a:t>即使功不在我，也必定功不唐捐；即使默默无闻，也终将收获充盈的人生。</a:t>
            </a:r>
            <a:r>
              <a:rPr lang="en-US" altLang="zh-CN" sz="2400" b="1" dirty="0"/>
              <a:t>【</a:t>
            </a:r>
            <a:r>
              <a:rPr lang="zh-CN" altLang="en-US" sz="2400" b="1" dirty="0"/>
              <a:t>清新结尾，毋须空喊口号</a:t>
            </a:r>
            <a:r>
              <a:rPr lang="en-US" altLang="zh-CN" sz="2400" b="1" dirty="0"/>
              <a:t>】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1613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名言警句：基础阶段复习</a:t>
            </a:r>
            <a:endParaRPr lang="zh-CN" altLang="en-US" sz="2800" b="1" dirty="0"/>
          </a:p>
        </p:txBody>
      </p:sp>
      <p:sp>
        <p:nvSpPr>
          <p:cNvPr id="6" name="矩形 5"/>
          <p:cNvSpPr/>
          <p:nvPr/>
        </p:nvSpPr>
        <p:spPr>
          <a:xfrm>
            <a:off x="445563" y="1350359"/>
            <a:ext cx="970837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/>
              <a:t>“凡益之道，与时偕行。”典出：</a:t>
            </a:r>
            <a:r>
              <a:rPr lang="en-US" altLang="zh-CN" sz="2000" dirty="0"/>
              <a:t>《</a:t>
            </a:r>
            <a:r>
              <a:rPr lang="zh-CN" altLang="en-US" sz="2000" dirty="0"/>
              <a:t>周易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“穷则变，变则通，通则久。”典出：</a:t>
            </a:r>
            <a:r>
              <a:rPr lang="en-US" altLang="zh-CN" sz="2000" dirty="0"/>
              <a:t>《</a:t>
            </a:r>
            <a:r>
              <a:rPr lang="zh-CN" altLang="en-US" sz="2000" dirty="0"/>
              <a:t>周易</a:t>
            </a:r>
            <a:r>
              <a:rPr lang="en-US" altLang="zh-CN" sz="2000" dirty="0"/>
              <a:t>·</a:t>
            </a:r>
            <a:r>
              <a:rPr lang="zh-CN" altLang="en-US" sz="2000" dirty="0"/>
              <a:t>系辞下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“苟日新，日日新，又日新。”典出：</a:t>
            </a:r>
            <a:r>
              <a:rPr lang="en-US" altLang="zh-CN" sz="2000" dirty="0"/>
              <a:t>《</a:t>
            </a:r>
            <a:r>
              <a:rPr lang="zh-CN" altLang="en-US" sz="2000" dirty="0"/>
              <a:t>大学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“不日新者必日退。”典出：北宋</a:t>
            </a:r>
            <a:r>
              <a:rPr lang="en-US" altLang="zh-CN" sz="2000" dirty="0"/>
              <a:t>·</a:t>
            </a:r>
            <a:r>
              <a:rPr lang="zh-CN" altLang="en-US" sz="2000" dirty="0"/>
              <a:t>程颢、程颐</a:t>
            </a:r>
            <a:r>
              <a:rPr lang="en-US" altLang="zh-CN" sz="2000" dirty="0"/>
              <a:t>《</a:t>
            </a:r>
            <a:r>
              <a:rPr lang="zh-CN" altLang="en-US" sz="2000" dirty="0"/>
              <a:t>二程集</a:t>
            </a:r>
            <a:r>
              <a:rPr lang="en-US" altLang="zh-CN" sz="2000" dirty="0"/>
              <a:t>·</a:t>
            </a:r>
            <a:r>
              <a:rPr lang="zh-CN" altLang="en-US" sz="2000" dirty="0"/>
              <a:t>河南程氏遗书</a:t>
            </a:r>
            <a:r>
              <a:rPr lang="en-US" altLang="zh-CN" sz="2000" dirty="0"/>
              <a:t>·</a:t>
            </a:r>
            <a:r>
              <a:rPr lang="zh-CN" altLang="en-US" sz="2000" dirty="0"/>
              <a:t>卷第二十五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“昨日是而今日非矣，今日非而后日又是矣。”典出：明</a:t>
            </a:r>
            <a:r>
              <a:rPr lang="en-US" altLang="zh-CN" sz="2000" dirty="0"/>
              <a:t>·</a:t>
            </a:r>
            <a:r>
              <a:rPr lang="zh-CN" altLang="en-US" sz="2000" dirty="0"/>
              <a:t>李贽</a:t>
            </a:r>
            <a:r>
              <a:rPr lang="en-US" altLang="zh-CN" sz="2000" dirty="0"/>
              <a:t>《</a:t>
            </a:r>
            <a:r>
              <a:rPr lang="zh-CN" altLang="en-US" sz="2000" dirty="0"/>
              <a:t>藏书</a:t>
            </a:r>
            <a:r>
              <a:rPr lang="en-US" altLang="zh-CN" sz="2000" dirty="0"/>
              <a:t>·</a:t>
            </a:r>
            <a:r>
              <a:rPr lang="zh-CN" altLang="en-US" sz="2000" dirty="0"/>
              <a:t>世纪列传总目前论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“苟利于民，不必法古；苟周于事，不必循旧。”典出：汉</a:t>
            </a:r>
            <a:r>
              <a:rPr lang="en-US" altLang="zh-CN" sz="2000" dirty="0"/>
              <a:t>·</a:t>
            </a:r>
            <a:r>
              <a:rPr lang="zh-CN" altLang="en-US" sz="2000" dirty="0"/>
              <a:t>刘安</a:t>
            </a:r>
            <a:r>
              <a:rPr lang="en-US" altLang="zh-CN" sz="2000" dirty="0"/>
              <a:t>《</a:t>
            </a:r>
            <a:r>
              <a:rPr lang="zh-CN" altLang="en-US" sz="2000" dirty="0"/>
              <a:t>淮南子</a:t>
            </a:r>
            <a:r>
              <a:rPr lang="en-US" altLang="zh-CN" sz="2000" dirty="0"/>
              <a:t>·</a:t>
            </a:r>
            <a:r>
              <a:rPr lang="zh-CN" altLang="en-US" sz="2000" dirty="0"/>
              <a:t>汜论训</a:t>
            </a:r>
            <a:r>
              <a:rPr lang="en-US" altLang="zh-CN" sz="2000" dirty="0"/>
              <a:t>》</a:t>
            </a:r>
            <a:endParaRPr lang="zh-CN" alt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9545640" y="146173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FF0000"/>
                </a:solidFill>
              </a:rPr>
              <a:t>关于创新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4657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名言警句：基础阶段复习</a:t>
            </a:r>
            <a:endParaRPr lang="zh-CN" altLang="en-US" sz="2800" b="1" dirty="0"/>
          </a:p>
        </p:txBody>
      </p:sp>
      <p:sp>
        <p:nvSpPr>
          <p:cNvPr id="6" name="矩形 5"/>
          <p:cNvSpPr/>
          <p:nvPr/>
        </p:nvSpPr>
        <p:spPr>
          <a:xfrm>
            <a:off x="371135" y="1440490"/>
            <a:ext cx="9708372" cy="30766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/>
              <a:t>“千磨万击还坚劲，任尔东西南北风。”典出：清</a:t>
            </a:r>
            <a:r>
              <a:rPr lang="en-US" altLang="zh-CN" sz="2000" dirty="0"/>
              <a:t>·</a:t>
            </a:r>
            <a:r>
              <a:rPr lang="zh-CN" altLang="en-US" sz="2000" dirty="0"/>
              <a:t>郑燮</a:t>
            </a:r>
            <a:r>
              <a:rPr lang="en-US" altLang="zh-CN" sz="2000" dirty="0"/>
              <a:t>《</a:t>
            </a:r>
            <a:r>
              <a:rPr lang="zh-CN" altLang="en-US" sz="2000" dirty="0"/>
              <a:t>竹石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“石可破也，而不可夺坚；丹可磨也，而不可夺赤。”典出：</a:t>
            </a:r>
            <a:r>
              <a:rPr lang="en-US" altLang="zh-CN" sz="2000" dirty="0"/>
              <a:t>《</a:t>
            </a:r>
            <a:r>
              <a:rPr lang="zh-CN" altLang="en-US" sz="2000" dirty="0"/>
              <a:t>吕氏春秋</a:t>
            </a:r>
            <a:r>
              <a:rPr lang="en-US" altLang="zh-CN" sz="2000" dirty="0"/>
              <a:t>·</a:t>
            </a:r>
            <a:r>
              <a:rPr lang="zh-CN" altLang="en-US" sz="2000" dirty="0"/>
              <a:t>诚廉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“富贵不能淫，贫贱不能移，威武不能屈。”典出：</a:t>
            </a:r>
            <a:r>
              <a:rPr lang="en-US" altLang="zh-CN" sz="2000" dirty="0"/>
              <a:t>《</a:t>
            </a:r>
            <a:r>
              <a:rPr lang="zh-CN" altLang="en-US" sz="2000" dirty="0"/>
              <a:t>孟子</a:t>
            </a:r>
            <a:r>
              <a:rPr lang="en-US" altLang="zh-CN" sz="2000" dirty="0"/>
              <a:t>·</a:t>
            </a:r>
            <a:r>
              <a:rPr lang="zh-CN" altLang="en-US" sz="2000" dirty="0"/>
              <a:t>滕文公下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“志之所趋，无远勿届，穷山距海，不能限也。志之所向，无坚不入，锐兵精甲，不能御也。”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545640" y="146173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FF0000"/>
                </a:solidFill>
              </a:rPr>
              <a:t>关于信念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405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851" y="5589369"/>
            <a:ext cx="1624084" cy="57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0385" y="222263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名言警句：基础阶段复习</a:t>
            </a:r>
            <a:endParaRPr lang="zh-CN" altLang="en-US" sz="2800" b="1" dirty="0"/>
          </a:p>
        </p:txBody>
      </p:sp>
      <p:sp>
        <p:nvSpPr>
          <p:cNvPr id="6" name="矩形 5"/>
          <p:cNvSpPr/>
          <p:nvPr/>
        </p:nvSpPr>
        <p:spPr>
          <a:xfrm>
            <a:off x="371135" y="1748580"/>
            <a:ext cx="9708372" cy="36922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 smtClean="0"/>
              <a:t>“单丝不成线</a:t>
            </a:r>
            <a:r>
              <a:rPr lang="zh-CN" altLang="en-US" sz="2000" dirty="0"/>
              <a:t>，独木不成林。”典出：汉</a:t>
            </a:r>
            <a:r>
              <a:rPr lang="en-US" altLang="zh-CN" sz="2000" dirty="0"/>
              <a:t>·</a:t>
            </a:r>
            <a:r>
              <a:rPr lang="zh-CN" altLang="en-US" sz="2000" dirty="0"/>
              <a:t>崔骃</a:t>
            </a:r>
            <a:r>
              <a:rPr lang="en-US" altLang="zh-CN" sz="2000" dirty="0"/>
              <a:t>《</a:t>
            </a:r>
            <a:r>
              <a:rPr lang="zh-CN" altLang="en-US" sz="2000" dirty="0"/>
              <a:t>达旨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“志合者，不以山海为远。”典出：东晋</a:t>
            </a:r>
            <a:r>
              <a:rPr lang="en-US" altLang="zh-CN" sz="2000" dirty="0"/>
              <a:t>·</a:t>
            </a:r>
            <a:r>
              <a:rPr lang="zh-CN" altLang="en-US" sz="2000" dirty="0"/>
              <a:t>葛洪</a:t>
            </a:r>
            <a:r>
              <a:rPr lang="en-US" altLang="zh-CN" sz="2000" dirty="0"/>
              <a:t>《 </a:t>
            </a:r>
            <a:r>
              <a:rPr lang="zh-CN" altLang="en-US" sz="2000" dirty="0"/>
              <a:t>抱朴子外篇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“大厦之成，非一木之材也；大海之阔，非一流之归也。”典出：明</a:t>
            </a:r>
            <a:r>
              <a:rPr lang="en-US" altLang="zh-CN" sz="2000" dirty="0"/>
              <a:t>·</a:t>
            </a:r>
            <a:r>
              <a:rPr lang="zh-CN" altLang="en-US" sz="2000" dirty="0"/>
              <a:t>冯梦龙</a:t>
            </a:r>
            <a:r>
              <a:rPr lang="en-US" altLang="zh-CN" sz="2000" dirty="0"/>
              <a:t>《</a:t>
            </a:r>
            <a:r>
              <a:rPr lang="zh-CN" altLang="en-US" sz="2000" dirty="0"/>
              <a:t>东周列国志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“山积而高，泽积而长。”典出：刘禹锡</a:t>
            </a:r>
            <a:r>
              <a:rPr lang="en-US" altLang="zh-CN" sz="2000" dirty="0"/>
              <a:t>《</a:t>
            </a:r>
            <a:r>
              <a:rPr lang="zh-CN" altLang="en-US" sz="2000" dirty="0"/>
              <a:t>唐故监察御史赠尚书右仆射王公神道碑</a:t>
            </a:r>
            <a:r>
              <a:rPr lang="en-US" altLang="zh-CN" sz="2000" dirty="0"/>
              <a:t>》</a:t>
            </a:r>
            <a:endParaRPr lang="zh-CN" altLang="en-US" sz="2000" dirty="0"/>
          </a:p>
          <a:p>
            <a:pPr>
              <a:lnSpc>
                <a:spcPct val="200000"/>
              </a:lnSpc>
            </a:pPr>
            <a:r>
              <a:rPr lang="zh-CN" altLang="en-US" sz="2000" dirty="0"/>
              <a:t>“智者求同，愚者求异。”典出：</a:t>
            </a:r>
            <a:r>
              <a:rPr lang="en-US" altLang="zh-CN" sz="2000" dirty="0"/>
              <a:t>《</a:t>
            </a:r>
            <a:r>
              <a:rPr lang="zh-CN" altLang="en-US" sz="2000" dirty="0"/>
              <a:t>黄帝内经</a:t>
            </a:r>
            <a:r>
              <a:rPr lang="en-US" altLang="zh-CN" sz="2000" dirty="0"/>
              <a:t>•</a:t>
            </a:r>
            <a:r>
              <a:rPr lang="zh-CN" altLang="en-US" sz="2000" dirty="0"/>
              <a:t>素问</a:t>
            </a:r>
            <a:r>
              <a:rPr lang="en-US" altLang="zh-CN" sz="2000" dirty="0"/>
              <a:t>•</a:t>
            </a:r>
            <a:r>
              <a:rPr lang="zh-CN" altLang="en-US" sz="2000" dirty="0"/>
              <a:t>阴阳应象大论篇</a:t>
            </a:r>
            <a:r>
              <a:rPr lang="en-US" altLang="zh-CN" sz="2000" dirty="0"/>
              <a:t>》</a:t>
            </a:r>
            <a:endParaRPr lang="zh-CN" alt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9545640" y="146173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FF0000"/>
                </a:solidFill>
              </a:rPr>
              <a:t>关于合作</a:t>
            </a:r>
            <a:endParaRPr lang="zh-CN" alt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275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385" y="22226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热点话题</a:t>
            </a:r>
            <a:endParaRPr lang="zh-CN" alt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00385" y="91392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/>
              <a:t>消费升级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54" y="2627128"/>
            <a:ext cx="4562475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5206409" y="1426799"/>
            <a:ext cx="6096000" cy="96071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各类消费支出在消费总支出中的结构升级和层次提高，它直接反映了消费水平和发展趋势</a:t>
            </a:r>
            <a:r>
              <a:rPr lang="zh-CN" altLang="en-US" sz="2000" dirty="0" smtClean="0"/>
              <a:t>。</a:t>
            </a:r>
            <a:endParaRPr lang="zh-CN" altLang="en-US" sz="2000" dirty="0"/>
          </a:p>
        </p:txBody>
      </p:sp>
      <p:sp>
        <p:nvSpPr>
          <p:cNvPr id="4" name="矩形 3"/>
          <p:cNvSpPr/>
          <p:nvPr/>
        </p:nvSpPr>
        <p:spPr>
          <a:xfrm>
            <a:off x="5206409" y="3105835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消费升级是中国经济平稳运行的“</a:t>
            </a:r>
            <a:r>
              <a:rPr lang="zh-CN" altLang="en-US" sz="2000" dirty="0">
                <a:solidFill>
                  <a:srgbClr val="FF0000"/>
                </a:solidFill>
              </a:rPr>
              <a:t>顶梁柱</a:t>
            </a:r>
            <a:r>
              <a:rPr lang="zh-CN" altLang="en-US" sz="2000" dirty="0"/>
              <a:t>”、高质量发展的“</a:t>
            </a:r>
            <a:r>
              <a:rPr lang="zh-CN" altLang="en-US" sz="2000" dirty="0">
                <a:solidFill>
                  <a:srgbClr val="FF0000"/>
                </a:solidFill>
              </a:rPr>
              <a:t>助推器</a:t>
            </a:r>
            <a:r>
              <a:rPr lang="zh-CN" altLang="en-US" sz="2000" dirty="0"/>
              <a:t>”，更是满足人民美好生活需要的直接体现。</a:t>
            </a:r>
          </a:p>
        </p:txBody>
      </p:sp>
    </p:spTree>
    <p:extLst>
      <p:ext uri="{BB962C8B-B14F-4D97-AF65-F5344CB8AC3E}">
        <p14:creationId xmlns:p14="http://schemas.microsoft.com/office/powerpoint/2010/main" val="427257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  <p:bldP spid="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385" y="22226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热点话题</a:t>
            </a:r>
            <a:endParaRPr lang="zh-CN" alt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00385" y="91392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/>
              <a:t>消费升级</a:t>
            </a:r>
          </a:p>
        </p:txBody>
      </p:sp>
      <p:sp>
        <p:nvSpPr>
          <p:cNvPr id="7" name="矩形 6"/>
          <p:cNvSpPr/>
          <p:nvPr/>
        </p:nvSpPr>
        <p:spPr>
          <a:xfrm>
            <a:off x="723013" y="1498699"/>
            <a:ext cx="812327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</a:rPr>
              <a:t>运用：</a:t>
            </a:r>
            <a:endParaRPr lang="en-US" altLang="zh-CN" sz="2000" b="1" dirty="0" smtClean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2000" dirty="0" smtClean="0"/>
              <a:t>       现在</a:t>
            </a:r>
            <a:r>
              <a:rPr lang="zh-CN" altLang="en-US" sz="2000" dirty="0"/>
              <a:t>，人们对生活质量要求越来越高，吃，不仅是为了吃饱，还要吃得新鲜、吃出感觉；穿，不仅要穿得舒服，还要穿得时尚、穿出性格。奶茶作为现代甜饮，品种多样、选择丰富、个性化突出，正好契合了消费者特别是年轻人的新需求。</a:t>
            </a:r>
            <a:r>
              <a:rPr lang="zh-CN" altLang="en-US" sz="2000" dirty="0" smtClean="0"/>
              <a:t>装修</a:t>
            </a:r>
            <a:r>
              <a:rPr lang="zh-CN" altLang="en-US" sz="2000" dirty="0"/>
              <a:t>精良的连锁餐饮店风头盖过了路边小吃摊；</a:t>
            </a:r>
            <a:r>
              <a:rPr lang="en-US" altLang="zh-CN" sz="2000" dirty="0"/>
              <a:t>7—11</a:t>
            </a:r>
            <a:r>
              <a:rPr lang="zh-CN" altLang="en-US" sz="2000" dirty="0"/>
              <a:t>、全家等服务周到的便利店代替了胡同里的小卖部；盒马鲜生、</a:t>
            </a:r>
            <a:r>
              <a:rPr lang="en-US" altLang="zh-CN" sz="2000" dirty="0"/>
              <a:t>Ole’</a:t>
            </a:r>
            <a:r>
              <a:rPr lang="zh-CN" altLang="en-US" sz="2000" dirty="0"/>
              <a:t>精品超市等中高端商超吸引了早市菜场上的常客</a:t>
            </a:r>
            <a:r>
              <a:rPr lang="en-US" altLang="zh-CN" sz="2000" dirty="0"/>
              <a:t>……</a:t>
            </a:r>
            <a:r>
              <a:rPr lang="zh-CN" altLang="en-US" sz="2000" dirty="0"/>
              <a:t>种种变化背后，是中国消费升级的澎湃动力。</a:t>
            </a:r>
          </a:p>
        </p:txBody>
      </p:sp>
    </p:spTree>
    <p:extLst>
      <p:ext uri="{BB962C8B-B14F-4D97-AF65-F5344CB8AC3E}">
        <p14:creationId xmlns:p14="http://schemas.microsoft.com/office/powerpoint/2010/main" val="46574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38" y="204716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习近平在统筹新冠肺炎疫情工作的讲话</a:t>
            </a:r>
            <a:endParaRPr lang="zh-CN" altLang="en-US" sz="2800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7" y="812139"/>
            <a:ext cx="2018740" cy="1750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24585" y="812139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一、关于疫情防控</a:t>
            </a:r>
            <a:endParaRPr lang="en-US" altLang="zh-CN" sz="3200" b="1" dirty="0" smtClean="0"/>
          </a:p>
        </p:txBody>
      </p:sp>
      <p:sp>
        <p:nvSpPr>
          <p:cNvPr id="7" name="矩形 6"/>
          <p:cNvSpPr/>
          <p:nvPr/>
        </p:nvSpPr>
        <p:spPr>
          <a:xfrm>
            <a:off x="2361604" y="1539425"/>
            <a:ext cx="70149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FF0000"/>
                </a:solidFill>
              </a:rPr>
              <a:t>Q1. 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新冠肺炎疫情是什么？对我国来说意味着什么？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2361604" y="2185756"/>
            <a:ext cx="9525596" cy="537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 smtClean="0"/>
              <a:t>一次重大突发公共安全危机事件。是一次危机，也是一次大考、</a:t>
            </a:r>
            <a:endParaRPr lang="zh-CN" altLang="en-US" sz="2200" b="1" dirty="0"/>
          </a:p>
        </p:txBody>
      </p:sp>
      <p:sp>
        <p:nvSpPr>
          <p:cNvPr id="9" name="矩形 8"/>
          <p:cNvSpPr/>
          <p:nvPr/>
        </p:nvSpPr>
        <p:spPr>
          <a:xfrm>
            <a:off x="2514004" y="3561568"/>
            <a:ext cx="70149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FF0000"/>
                </a:solidFill>
              </a:rPr>
              <a:t>Q2. 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新冠肺炎期间我国做了什么？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514004" y="4467206"/>
            <a:ext cx="9525596" cy="537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 smtClean="0"/>
              <a:t>控制疫情、保证物资、维护稳定、加强宣传、争取国际支持</a:t>
            </a:r>
            <a:endParaRPr lang="zh-CN" alt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980130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385" y="22226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热点话题</a:t>
            </a:r>
            <a:endParaRPr lang="zh-CN" alt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00385" y="91392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融媒体</a:t>
            </a:r>
            <a:endParaRPr lang="zh-CN" altLang="en-US" sz="3200" b="1" dirty="0"/>
          </a:p>
        </p:txBody>
      </p:sp>
      <p:sp>
        <p:nvSpPr>
          <p:cNvPr id="3" name="矩形 2"/>
          <p:cNvSpPr/>
          <p:nvPr/>
        </p:nvSpPr>
        <p:spPr>
          <a:xfrm>
            <a:off x="5206409" y="1426799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“融媒体”是充分利用媒介载体，把广播、电视、报纸等既有共同点，又存在互补性的不同媒体，在人力、内容、宣传等方面进行全面整合，实现“资源通融、内容兼融、宣传互融、利益共融”的新型媒体。</a:t>
            </a:r>
          </a:p>
        </p:txBody>
      </p:sp>
      <p:sp>
        <p:nvSpPr>
          <p:cNvPr id="4" name="矩形 3"/>
          <p:cNvSpPr/>
          <p:nvPr/>
        </p:nvSpPr>
        <p:spPr>
          <a:xfrm>
            <a:off x="5206409" y="4126561"/>
            <a:ext cx="6096000" cy="142237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传统媒体和新兴媒体融合发展</a:t>
            </a:r>
            <a:r>
              <a:rPr lang="zh-CN" altLang="en-US" sz="2000" dirty="0"/>
              <a:t>，已经成为信息时代一种不可阻挡的浩荡潮流，成为媒体领域一场不容回避的自我革命。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9611"/>
            <a:ext cx="4023589" cy="3648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358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385" y="22226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热点话题</a:t>
            </a:r>
            <a:endParaRPr lang="zh-CN" alt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00385" y="91392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融媒体</a:t>
            </a:r>
            <a:endParaRPr lang="zh-CN" altLang="en-US" sz="3200" b="1" dirty="0"/>
          </a:p>
        </p:txBody>
      </p:sp>
      <p:sp>
        <p:nvSpPr>
          <p:cNvPr id="3" name="矩形 2"/>
          <p:cNvSpPr/>
          <p:nvPr/>
        </p:nvSpPr>
        <p:spPr>
          <a:xfrm>
            <a:off x="5206409" y="1498699"/>
            <a:ext cx="6096000" cy="34778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000" b="1" dirty="0"/>
              <a:t>人民日报推出了微视频、短视频和</a:t>
            </a:r>
            <a:r>
              <a:rPr lang="en-US" altLang="zh-CN" sz="2000" b="1" dirty="0" err="1"/>
              <a:t>Vlog</a:t>
            </a:r>
            <a:r>
              <a:rPr lang="zh-CN" altLang="en-US" sz="2000" b="1" dirty="0"/>
              <a:t>等角度新颖、贴近生活的视频产品，</a:t>
            </a:r>
            <a:r>
              <a:rPr lang="zh-CN" altLang="en-US" sz="2000" dirty="0"/>
              <a:t/>
            </a:r>
            <a:br>
              <a:rPr lang="zh-CN" altLang="en-US" sz="2000" dirty="0"/>
            </a:br>
            <a:endParaRPr lang="zh-CN" altLang="en-US" sz="2000" dirty="0"/>
          </a:p>
          <a:p>
            <a:r>
              <a:rPr lang="zh-CN" altLang="en-US" sz="2000" dirty="0"/>
              <a:t>这些视频依靠专业化手法完成拍摄，满足用户差异化需求，获得了读者们的认可。</a:t>
            </a:r>
            <a:r>
              <a:rPr lang="zh-CN" altLang="en-US" sz="2000" b="1" dirty="0"/>
              <a:t>案例：</a:t>
            </a:r>
            <a:r>
              <a:rPr lang="zh-CN" altLang="en-US" sz="2000" dirty="0"/>
              <a:t>人民日报客户端策划制作的微视频</a:t>
            </a:r>
            <a:r>
              <a:rPr lang="en-US" altLang="zh-CN" sz="2000" dirty="0"/>
              <a:t>《</a:t>
            </a:r>
            <a:r>
              <a:rPr lang="zh-CN" altLang="en-US" sz="2000" dirty="0"/>
              <a:t>中国</a:t>
            </a:r>
            <a:r>
              <a:rPr lang="en-US" altLang="zh-CN" sz="2000" dirty="0"/>
              <a:t>24</a:t>
            </a:r>
            <a:r>
              <a:rPr lang="zh-CN" altLang="en-US" sz="2000" dirty="0"/>
              <a:t>小时</a:t>
            </a:r>
            <a:r>
              <a:rPr lang="en-US" altLang="zh-CN" sz="2000" dirty="0"/>
              <a:t>》</a:t>
            </a:r>
            <a:r>
              <a:rPr lang="zh-CN" altLang="en-US" sz="2000" dirty="0"/>
              <a:t>，以</a:t>
            </a:r>
            <a:r>
              <a:rPr lang="en-US" altLang="zh-CN" sz="2000" dirty="0"/>
              <a:t>1</a:t>
            </a:r>
            <a:r>
              <a:rPr lang="zh-CN" altLang="en-US" sz="2000" dirty="0"/>
              <a:t>天为维度，通过</a:t>
            </a:r>
            <a:r>
              <a:rPr lang="en-US" altLang="zh-CN" sz="2000" dirty="0"/>
              <a:t>24</a:t>
            </a:r>
            <a:r>
              <a:rPr lang="zh-CN" altLang="en-US" sz="2000" dirty="0"/>
              <a:t>个小时的时间演进，全景展示一个精彩纷呈、奋进向上的中国。该微视频发布当天，微博话题</a:t>
            </a:r>
            <a:r>
              <a:rPr lang="en-US" altLang="zh-CN" sz="2000" dirty="0"/>
              <a:t>#</a:t>
            </a:r>
            <a:r>
              <a:rPr lang="zh-CN" altLang="en-US" sz="2000" dirty="0"/>
              <a:t>中国</a:t>
            </a:r>
            <a:r>
              <a:rPr lang="en-US" altLang="zh-CN" sz="2000" dirty="0"/>
              <a:t>24</a:t>
            </a:r>
            <a:r>
              <a:rPr lang="zh-CN" altLang="en-US" sz="2000" dirty="0"/>
              <a:t>小时</a:t>
            </a:r>
            <a:r>
              <a:rPr lang="en-US" altLang="zh-CN" sz="2000" dirty="0"/>
              <a:t>#</a:t>
            </a:r>
            <a:r>
              <a:rPr lang="zh-CN" altLang="en-US" sz="2000" dirty="0"/>
              <a:t>成为热点，位居热搜榜前列。五天内全网播放量达到</a:t>
            </a:r>
            <a:r>
              <a:rPr lang="en-US" altLang="zh-CN" sz="2000" dirty="0"/>
              <a:t>1.5</a:t>
            </a:r>
            <a:r>
              <a:rPr lang="zh-CN" altLang="en-US" sz="2000" dirty="0"/>
              <a:t>亿次，被译成英语、法语等多种语言版本对外传播。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9611"/>
            <a:ext cx="4023589" cy="3648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647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385" y="22226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热点话题</a:t>
            </a:r>
            <a:endParaRPr lang="zh-CN" alt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00385" y="91392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融媒体</a:t>
            </a:r>
            <a:endParaRPr lang="zh-CN" altLang="en-US" sz="3200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9611"/>
            <a:ext cx="4023589" cy="3648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4185683" y="1260347"/>
            <a:ext cx="7488865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广泛尝试无人机、虚拟现实（</a:t>
            </a:r>
            <a:r>
              <a:rPr lang="en-US" altLang="zh-CN" sz="2000" b="1" dirty="0"/>
              <a:t>VR</a:t>
            </a:r>
            <a:r>
              <a:rPr lang="zh-CN" altLang="en-US" sz="2000" b="1" dirty="0"/>
              <a:t>）、增强现实（</a:t>
            </a:r>
            <a:r>
              <a:rPr lang="en-US" altLang="zh-CN" sz="2000" b="1" dirty="0"/>
              <a:t>AR</a:t>
            </a:r>
            <a:r>
              <a:rPr lang="zh-CN" altLang="en-US" sz="2000" b="1" dirty="0"/>
              <a:t>）、</a:t>
            </a:r>
            <a:r>
              <a:rPr lang="en-US" altLang="zh-CN" sz="2000" b="1" dirty="0"/>
              <a:t>5G</a:t>
            </a:r>
            <a:r>
              <a:rPr lang="zh-CN" altLang="en-US" sz="2000" b="1" dirty="0"/>
              <a:t>、手机直播等应用</a:t>
            </a:r>
            <a:r>
              <a:rPr lang="zh-CN" altLang="en-US" sz="2000" dirty="0"/>
              <a:t>，抓住了技术发展的主要趋势，为用户带来更好的新闻报道体验。</a:t>
            </a:r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案例：</a:t>
            </a:r>
            <a:r>
              <a:rPr lang="zh-CN" altLang="en-US" sz="2000" dirty="0"/>
              <a:t>在今年两会的报道中，人民日报就利用了</a:t>
            </a:r>
            <a:r>
              <a:rPr lang="en-US" altLang="zh-CN" sz="2000" dirty="0"/>
              <a:t>5G</a:t>
            </a:r>
            <a:r>
              <a:rPr lang="zh-CN" altLang="en-US" sz="2000" dirty="0"/>
              <a:t>直播和</a:t>
            </a:r>
            <a:r>
              <a:rPr lang="en-US" altLang="zh-CN" sz="2000" dirty="0"/>
              <a:t>VR</a:t>
            </a:r>
            <a:r>
              <a:rPr lang="zh-CN" altLang="en-US" sz="2000" dirty="0"/>
              <a:t>全景相机的结合，在北京人民大会堂前开展了一场别开生面的现场直播。用户只需通过人民日报“两微两端”打开专题页面，就宛如站在大会堂前，旋转手机还能看到广场上不同方向的实时画面，为用户营造身临其境的现场感，增强了这场大型报道的吸引力和感染力。</a:t>
            </a:r>
          </a:p>
        </p:txBody>
      </p:sp>
    </p:spTree>
    <p:extLst>
      <p:ext uri="{BB962C8B-B14F-4D97-AF65-F5344CB8AC3E}">
        <p14:creationId xmlns:p14="http://schemas.microsoft.com/office/powerpoint/2010/main" val="829565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793700" y="2621667"/>
            <a:ext cx="86046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800" b="1" dirty="0"/>
              <a:t>THANK </a:t>
            </a:r>
            <a:r>
              <a:rPr lang="en-US" altLang="zh-CN" sz="4800" b="1" dirty="0" smtClean="0"/>
              <a:t>YOU FOR </a:t>
            </a:r>
            <a:r>
              <a:rPr lang="en-US" altLang="zh-CN" sz="4800" b="1" dirty="0"/>
              <a:t>WATCHING</a:t>
            </a:r>
          </a:p>
        </p:txBody>
      </p:sp>
      <p:sp>
        <p:nvSpPr>
          <p:cNvPr id="9" name="椭圆 8"/>
          <p:cNvSpPr/>
          <p:nvPr/>
        </p:nvSpPr>
        <p:spPr>
          <a:xfrm>
            <a:off x="2312493" y="60523"/>
            <a:ext cx="307776" cy="307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3517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38" y="204716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习近平在统筹新冠肺炎疫情工作的讲话</a:t>
            </a:r>
            <a:endParaRPr lang="zh-CN" altLang="en-US" sz="2800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7" y="812139"/>
            <a:ext cx="2018740" cy="1750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24585" y="812139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一、关于疫情防控</a:t>
            </a:r>
            <a:endParaRPr lang="en-US" altLang="zh-CN" sz="3200" b="1" dirty="0" smtClean="0"/>
          </a:p>
        </p:txBody>
      </p:sp>
      <p:sp>
        <p:nvSpPr>
          <p:cNvPr id="4" name="矩形 3"/>
          <p:cNvSpPr/>
          <p:nvPr/>
        </p:nvSpPr>
        <p:spPr>
          <a:xfrm>
            <a:off x="2361604" y="1796459"/>
            <a:ext cx="70149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FF0000"/>
                </a:solidFill>
              </a:rPr>
              <a:t>Q3. 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新冠肺炎疫情防控，要把什么放在首位？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2361604" y="2684228"/>
            <a:ext cx="41857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/>
              <a:t>人民群众生命安全和身体</a:t>
            </a:r>
            <a:r>
              <a:rPr lang="zh-CN" altLang="en-US" sz="2400" b="1" dirty="0" smtClean="0"/>
              <a:t>健康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07905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38" y="204716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习近平在统筹新冠肺炎疫情工作的讲话</a:t>
            </a:r>
            <a:endParaRPr lang="zh-CN" altLang="en-US" sz="2800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7" y="812139"/>
            <a:ext cx="2018740" cy="1750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24585" y="812139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一、关于疫情防控</a:t>
            </a:r>
            <a:endParaRPr lang="en-US" altLang="zh-CN" sz="3200" b="1" dirty="0" smtClean="0"/>
          </a:p>
        </p:txBody>
      </p:sp>
      <p:sp>
        <p:nvSpPr>
          <p:cNvPr id="7" name="矩形 6"/>
          <p:cNvSpPr/>
          <p:nvPr/>
        </p:nvSpPr>
        <p:spPr>
          <a:xfrm>
            <a:off x="2361604" y="1539425"/>
            <a:ext cx="70149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FF0000"/>
                </a:solidFill>
              </a:rPr>
              <a:t>Q4. 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哪些群体冲锋陷阵，为抗疫工作作出突出贡献？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2361608" y="2185756"/>
            <a:ext cx="8638488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/>
              <a:t>各级党组织和广大党员</a:t>
            </a:r>
            <a:r>
              <a:rPr lang="zh-CN" altLang="en-US" sz="2200" dirty="0" smtClean="0"/>
              <a:t>、</a:t>
            </a:r>
            <a:endParaRPr lang="en-US" altLang="zh-CN" sz="2200" dirty="0" smtClean="0"/>
          </a:p>
          <a:p>
            <a:pPr>
              <a:lnSpc>
                <a:spcPct val="150000"/>
              </a:lnSpc>
            </a:pPr>
            <a:r>
              <a:rPr lang="zh-CN" altLang="en-US" sz="2200" dirty="0" smtClean="0"/>
              <a:t>广大</a:t>
            </a:r>
            <a:r>
              <a:rPr lang="zh-CN" altLang="en-US" sz="2200" dirty="0"/>
              <a:t>医务工作者义无反顾</a:t>
            </a:r>
            <a:r>
              <a:rPr lang="zh-CN" altLang="en-US" sz="2200" dirty="0" smtClean="0"/>
              <a:t>、</a:t>
            </a:r>
            <a:endParaRPr lang="en-US" altLang="zh-CN" sz="2200" dirty="0" smtClean="0"/>
          </a:p>
          <a:p>
            <a:pPr>
              <a:lnSpc>
                <a:spcPct val="150000"/>
              </a:lnSpc>
            </a:pPr>
            <a:r>
              <a:rPr lang="zh-CN" altLang="en-US" sz="2200" dirty="0" smtClean="0"/>
              <a:t>人民解放军</a:t>
            </a:r>
            <a:r>
              <a:rPr lang="zh-CN" altLang="en-US" sz="2200" dirty="0"/>
              <a:t>指战员闻令而动</a:t>
            </a:r>
            <a:r>
              <a:rPr lang="zh-CN" altLang="en-US" sz="2200" dirty="0" smtClean="0"/>
              <a:t>、</a:t>
            </a:r>
            <a:endParaRPr lang="en-US" altLang="zh-CN" sz="2200" dirty="0" smtClean="0"/>
          </a:p>
          <a:p>
            <a:pPr>
              <a:lnSpc>
                <a:spcPct val="150000"/>
              </a:lnSpc>
            </a:pPr>
            <a:r>
              <a:rPr lang="zh-CN" altLang="en-US" sz="2200" dirty="0" smtClean="0"/>
              <a:t>广大人民群众</a:t>
            </a:r>
            <a:endParaRPr lang="en-US" altLang="zh-CN" sz="2200" dirty="0" smtClean="0"/>
          </a:p>
          <a:p>
            <a:pPr>
              <a:lnSpc>
                <a:spcPct val="150000"/>
              </a:lnSpc>
            </a:pPr>
            <a:r>
              <a:rPr lang="zh-CN" altLang="en-US" sz="2200" dirty="0" smtClean="0"/>
              <a:t>广大</a:t>
            </a:r>
            <a:r>
              <a:rPr lang="zh-CN" altLang="en-US" sz="2200" dirty="0"/>
              <a:t>公安民警、疾控工作人员、社区工作人员</a:t>
            </a:r>
            <a:r>
              <a:rPr lang="zh-CN" altLang="en-US" sz="2200" dirty="0" smtClean="0"/>
              <a:t>等</a:t>
            </a:r>
            <a:endParaRPr lang="en-US" altLang="zh-CN" sz="2200" dirty="0" smtClean="0"/>
          </a:p>
          <a:p>
            <a:pPr>
              <a:lnSpc>
                <a:spcPct val="150000"/>
              </a:lnSpc>
            </a:pPr>
            <a:r>
              <a:rPr lang="zh-CN" altLang="en-US" sz="2200" dirty="0" smtClean="0"/>
              <a:t>广大志愿者</a:t>
            </a:r>
            <a:endParaRPr lang="en-US" altLang="zh-CN" sz="2200" dirty="0" smtClean="0"/>
          </a:p>
          <a:p>
            <a:pPr>
              <a:lnSpc>
                <a:spcPct val="150000"/>
              </a:lnSpc>
            </a:pPr>
            <a:r>
              <a:rPr lang="zh-CN" altLang="en-US" sz="2200" dirty="0" smtClean="0"/>
              <a:t>社会</a:t>
            </a:r>
            <a:r>
              <a:rPr lang="zh-CN" altLang="en-US" sz="2200" dirty="0"/>
              <a:t>各界和港澳台同胞、</a:t>
            </a:r>
            <a:r>
              <a:rPr lang="zh-CN" altLang="en-US" sz="2200" dirty="0" smtClean="0"/>
              <a:t>海外侨胞</a:t>
            </a:r>
            <a:endParaRPr lang="zh-CN" alt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205299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38" y="204716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习近平在统筹新冠肺炎疫情工作的讲话</a:t>
            </a:r>
            <a:endParaRPr lang="zh-CN" altLang="en-US" sz="2800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7" y="812139"/>
            <a:ext cx="2018740" cy="1750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24585" y="812139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一、关于疫情防控</a:t>
            </a:r>
            <a:endParaRPr lang="en-US" altLang="zh-CN" sz="3200" b="1" dirty="0" smtClean="0"/>
          </a:p>
        </p:txBody>
      </p:sp>
      <p:sp>
        <p:nvSpPr>
          <p:cNvPr id="7" name="矩形 6"/>
          <p:cNvSpPr/>
          <p:nvPr/>
        </p:nvSpPr>
        <p:spPr>
          <a:xfrm>
            <a:off x="2361604" y="1539425"/>
            <a:ext cx="70149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FF0000"/>
                </a:solidFill>
              </a:rPr>
              <a:t>Q4. 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哪些群体冲锋陷阵，为抗疫工作作出突出贡献？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2361604" y="2185756"/>
            <a:ext cx="9525596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/>
              <a:t>各级党组织和广大党员、干部冲锋在前、顽强拼搏，充分发挥了战斗堡垒作用和先锋模范作用。广大医务工作者义无反顾、日夜奋战，展现了救死扶伤、医者仁心的崇高精神。人民解放军指战员闻令而动、敢打硬仗，展现了人民子弟兵忠于党、忠于人民的政治品格。广大人民群众众志成城、守望相助，特别是武汉人民和湖北人民识大体顾大局、自觉配合疫情防控工作，展现了坚忍不拔的顽强斗志。广大公安民警、疾控工作人员、社区工作人员等坚守岗位、日夜值守，广大新闻工作者不畏艰险、深入一线，广大志愿者等真诚奉献、不辞辛劳，为疫情防控作出了重大贡献</a:t>
            </a:r>
            <a:r>
              <a:rPr lang="zh-CN" altLang="en-US" sz="2200" dirty="0" smtClean="0"/>
              <a:t>。社会</a:t>
            </a:r>
            <a:r>
              <a:rPr lang="zh-CN" altLang="en-US" sz="2200" dirty="0"/>
              <a:t>各界和港澳台同胞、海外侨胞纷纷捐款捐物，展现了同舟共济的深厚情怀。</a:t>
            </a:r>
            <a:endParaRPr lang="zh-CN" alt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382318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38" y="204716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习近平在统筹新冠肺炎疫情工作的讲话</a:t>
            </a:r>
            <a:endParaRPr lang="zh-CN" altLang="en-US" sz="2800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7" y="812139"/>
            <a:ext cx="2018740" cy="1750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24585" y="812139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一、关于疫情防控</a:t>
            </a:r>
            <a:endParaRPr lang="en-US" altLang="zh-CN" sz="3200" b="1" dirty="0" smtClean="0"/>
          </a:p>
        </p:txBody>
      </p:sp>
      <p:sp>
        <p:nvSpPr>
          <p:cNvPr id="7" name="矩形 6"/>
          <p:cNvSpPr/>
          <p:nvPr/>
        </p:nvSpPr>
        <p:spPr>
          <a:xfrm>
            <a:off x="2361604" y="1539425"/>
            <a:ext cx="70149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FF0000"/>
                </a:solidFill>
              </a:rPr>
              <a:t>Q5. 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新冠肺炎证实了什么？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2361604" y="2417768"/>
            <a:ext cx="9525596" cy="539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 smtClean="0"/>
              <a:t>证实了党对疫情形势的判断是准确的，各项工作是及时、有效的。</a:t>
            </a:r>
            <a:endParaRPr lang="en-US" altLang="zh-CN" sz="2200" b="1" dirty="0" smtClean="0"/>
          </a:p>
        </p:txBody>
      </p:sp>
      <p:sp>
        <p:nvSpPr>
          <p:cNvPr id="9" name="矩形 8"/>
          <p:cNvSpPr/>
          <p:nvPr/>
        </p:nvSpPr>
        <p:spPr>
          <a:xfrm>
            <a:off x="2361604" y="3334442"/>
            <a:ext cx="9525596" cy="539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 smtClean="0"/>
              <a:t>彰显了党的领导和中国特色社会主义制度的优越性。</a:t>
            </a:r>
            <a:endParaRPr lang="en-US" altLang="zh-CN" sz="2200" b="1" dirty="0" smtClean="0"/>
          </a:p>
        </p:txBody>
      </p:sp>
      <p:sp>
        <p:nvSpPr>
          <p:cNvPr id="10" name="矩形 9"/>
          <p:cNvSpPr/>
          <p:nvPr/>
        </p:nvSpPr>
        <p:spPr>
          <a:xfrm>
            <a:off x="2361604" y="4319356"/>
            <a:ext cx="952559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 smtClean="0"/>
              <a:t>高度警惕厌战思想、麻痹情绪、侥幸心理等，毫不放松抓实抓紧抓细各项防控工作。不获全胜绝不言弃。</a:t>
            </a:r>
            <a:endParaRPr lang="en-US" altLang="zh-CN" sz="2200" b="1" dirty="0" smtClean="0"/>
          </a:p>
        </p:txBody>
      </p:sp>
    </p:spTree>
    <p:extLst>
      <p:ext uri="{BB962C8B-B14F-4D97-AF65-F5344CB8AC3E}">
        <p14:creationId xmlns:p14="http://schemas.microsoft.com/office/powerpoint/2010/main" val="290277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8364" y="46632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/>
              <a:t>地摊经济</a:t>
            </a:r>
            <a:endParaRPr lang="zh-CN" altLang="en-US" sz="3600" b="1" dirty="0"/>
          </a:p>
        </p:txBody>
      </p:sp>
      <p:sp>
        <p:nvSpPr>
          <p:cNvPr id="3" name="矩形 2"/>
          <p:cNvSpPr/>
          <p:nvPr/>
        </p:nvSpPr>
        <p:spPr>
          <a:xfrm>
            <a:off x="5131557" y="2587221"/>
            <a:ext cx="6096000" cy="168834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地摊经济、小店经济 </a:t>
            </a:r>
            <a:r>
              <a:rPr lang="zh-CN" altLang="en-US" sz="2400" dirty="0"/>
              <a:t>是就业岗位的重要来源，是</a:t>
            </a:r>
            <a:r>
              <a:rPr lang="zh-CN" altLang="en-US" sz="2400" dirty="0">
                <a:solidFill>
                  <a:srgbClr val="FF0000"/>
                </a:solidFill>
              </a:rPr>
              <a:t>人间的烟火</a:t>
            </a:r>
            <a:r>
              <a:rPr lang="zh-CN" altLang="en-US" sz="2400" dirty="0"/>
              <a:t>。和“高大上”一样，是中国的生机</a:t>
            </a:r>
            <a:r>
              <a:rPr lang="zh-CN" altLang="en-US" sz="2400" dirty="0" smtClean="0"/>
              <a:t>”。</a:t>
            </a:r>
            <a:endParaRPr lang="zh-CN" alt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5117910" y="1635866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为什么有序倡导地摊经济？</a:t>
            </a:r>
            <a:endParaRPr lang="zh-CN" altLang="en-US" sz="32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364" y="1562855"/>
            <a:ext cx="4636188" cy="30965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5131557" y="4708503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它不仅能</a:t>
            </a:r>
            <a:r>
              <a:rPr lang="zh-CN" altLang="en-US" sz="2400" dirty="0">
                <a:solidFill>
                  <a:srgbClr val="FF0000"/>
                </a:solidFill>
              </a:rPr>
              <a:t>缓解疫情后人们的压抑情绪，促消费、稳就业、繁荣市场</a:t>
            </a:r>
            <a:r>
              <a:rPr lang="zh-CN" altLang="en-US" sz="2400" dirty="0"/>
              <a:t>，解决燃眉之急，也彰显了</a:t>
            </a:r>
            <a:r>
              <a:rPr lang="zh-CN" altLang="en-US" sz="2400" dirty="0">
                <a:solidFill>
                  <a:srgbClr val="FF0000"/>
                </a:solidFill>
              </a:rPr>
              <a:t>公共管理由“堵”到“疏”的转变”</a:t>
            </a:r>
            <a:r>
              <a:rPr lang="zh-CN" altLang="en-US" sz="24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51197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  <p:bldP spid="4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6">
      <a:majorFont>
        <a:latin typeface="Segoe UI"/>
        <a:ea typeface="宋体"/>
        <a:cs typeface=""/>
      </a:majorFont>
      <a:minorFont>
        <a:latin typeface="Segoe UI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7659</TotalTime>
  <Words>3148</Words>
  <Application>Microsoft Office PowerPoint</Application>
  <PresentationFormat>自定义</PresentationFormat>
  <Paragraphs>225</Paragraphs>
  <Slides>43</Slides>
  <Notes>43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44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admin</cp:lastModifiedBy>
  <cp:revision>1378</cp:revision>
  <dcterms:created xsi:type="dcterms:W3CDTF">2015-08-18T02:51:41Z</dcterms:created>
  <dcterms:modified xsi:type="dcterms:W3CDTF">2020-11-10T09:44:10Z</dcterms:modified>
</cp:coreProperties>
</file>

<file path=docProps/thumbnail.jpeg>
</file>